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37"/>
  </p:notesMasterIdLst>
  <p:handoutMasterIdLst>
    <p:handoutMasterId r:id="rId38"/>
  </p:handoutMasterIdLst>
  <p:sldIdLst>
    <p:sldId id="256" r:id="rId2"/>
    <p:sldId id="257" r:id="rId3"/>
    <p:sldId id="321" r:id="rId4"/>
    <p:sldId id="323" r:id="rId5"/>
    <p:sldId id="322" r:id="rId6"/>
    <p:sldId id="275" r:id="rId7"/>
    <p:sldId id="276" r:id="rId8"/>
    <p:sldId id="324" r:id="rId9"/>
    <p:sldId id="277" r:id="rId10"/>
    <p:sldId id="278" r:id="rId11"/>
    <p:sldId id="279" r:id="rId12"/>
    <p:sldId id="282" r:id="rId13"/>
    <p:sldId id="281" r:id="rId14"/>
    <p:sldId id="283" r:id="rId15"/>
    <p:sldId id="290" r:id="rId16"/>
    <p:sldId id="291" r:id="rId17"/>
    <p:sldId id="293" r:id="rId18"/>
    <p:sldId id="294" r:id="rId19"/>
    <p:sldId id="295" r:id="rId20"/>
    <p:sldId id="296" r:id="rId21"/>
    <p:sldId id="299" r:id="rId22"/>
    <p:sldId id="305" r:id="rId23"/>
    <p:sldId id="306" r:id="rId24"/>
    <p:sldId id="307" r:id="rId25"/>
    <p:sldId id="301" r:id="rId26"/>
    <p:sldId id="303" r:id="rId27"/>
    <p:sldId id="304" r:id="rId28"/>
    <p:sldId id="308" r:id="rId29"/>
    <p:sldId id="309" r:id="rId30"/>
    <p:sldId id="311" r:id="rId31"/>
    <p:sldId id="310" r:id="rId32"/>
    <p:sldId id="312" r:id="rId33"/>
    <p:sldId id="313" r:id="rId34"/>
    <p:sldId id="300" r:id="rId35"/>
    <p:sldId id="274" r:id="rId36"/>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Arial" charset="0"/>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Arial" charset="0"/>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Arial" charset="0"/>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Arial" charset="0"/>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Arial" charset="0"/>
      </a:defRPr>
    </a:lvl5pPr>
    <a:lvl6pPr marL="2286000" algn="l" defTabSz="914400" rtl="0" eaLnBrk="1" latinLnBrk="0" hangingPunct="1">
      <a:defRPr kern="1200">
        <a:solidFill>
          <a:schemeClr val="tx1"/>
        </a:solidFill>
        <a:latin typeface="Calibri" pitchFamily="34" charset="0"/>
        <a:ea typeface="MS PGothic" pitchFamily="34" charset="-128"/>
        <a:cs typeface="Arial" charset="0"/>
      </a:defRPr>
    </a:lvl6pPr>
    <a:lvl7pPr marL="2743200" algn="l" defTabSz="914400" rtl="0" eaLnBrk="1" latinLnBrk="0" hangingPunct="1">
      <a:defRPr kern="1200">
        <a:solidFill>
          <a:schemeClr val="tx1"/>
        </a:solidFill>
        <a:latin typeface="Calibri" pitchFamily="34" charset="0"/>
        <a:ea typeface="MS PGothic" pitchFamily="34" charset="-128"/>
        <a:cs typeface="Arial" charset="0"/>
      </a:defRPr>
    </a:lvl7pPr>
    <a:lvl8pPr marL="3200400" algn="l" defTabSz="914400" rtl="0" eaLnBrk="1" latinLnBrk="0" hangingPunct="1">
      <a:defRPr kern="1200">
        <a:solidFill>
          <a:schemeClr val="tx1"/>
        </a:solidFill>
        <a:latin typeface="Calibri" pitchFamily="34" charset="0"/>
        <a:ea typeface="MS PGothic" pitchFamily="34" charset="-128"/>
        <a:cs typeface="Arial" charset="0"/>
      </a:defRPr>
    </a:lvl8pPr>
    <a:lvl9pPr marL="3657600" algn="l" defTabSz="914400" rtl="0" eaLnBrk="1" latinLnBrk="0" hangingPunct="1">
      <a:defRPr kern="1200">
        <a:solidFill>
          <a:schemeClr val="tx1"/>
        </a:solidFill>
        <a:latin typeface="Calibri" pitchFamily="34" charset="0"/>
        <a:ea typeface="MS PGothic"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799" autoAdjust="0"/>
    <p:restoredTop sz="94660" autoAdjust="0"/>
  </p:normalViewPr>
  <p:slideViewPr>
    <p:cSldViewPr snapToGrid="0">
      <p:cViewPr>
        <p:scale>
          <a:sx n="100" d="100"/>
          <a:sy n="100" d="100"/>
        </p:scale>
        <p:origin x="-1392" y="-444"/>
      </p:cViewPr>
      <p:guideLst>
        <p:guide orient="horz" pos="2160"/>
        <p:guide pos="2880"/>
      </p:guideLst>
    </p:cSldViewPr>
  </p:slideViewPr>
  <p:outlineViewPr>
    <p:cViewPr>
      <p:scale>
        <a:sx n="33" d="100"/>
        <a:sy n="33" d="100"/>
      </p:scale>
      <p:origin x="0" y="-1020"/>
    </p:cViewPr>
  </p:outlineViewPr>
  <p:notesTextViewPr>
    <p:cViewPr>
      <p:scale>
        <a:sx n="1" d="1"/>
        <a:sy n="1" d="1"/>
      </p:scale>
      <p:origin x="0" y="0"/>
    </p:cViewPr>
  </p:notesTextViewPr>
  <p:sorterViewPr>
    <p:cViewPr>
      <p:scale>
        <a:sx n="66" d="100"/>
        <a:sy n="66" d="100"/>
      </p:scale>
      <p:origin x="0" y="321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8E1C55-C64D-40B6-A3E3-37221A2E3AFD}" type="doc">
      <dgm:prSet loTypeId="urn:microsoft.com/office/officeart/2005/8/layout/venn2" loCatId="relationship" qsTypeId="urn:microsoft.com/office/officeart/2005/8/quickstyle/simple1#1" qsCatId="simple" csTypeId="urn:microsoft.com/office/officeart/2005/8/colors/accent1_2#1" csCatId="accent1" phldr="1"/>
      <dgm:spPr/>
      <dgm:t>
        <a:bodyPr/>
        <a:lstStyle/>
        <a:p>
          <a:endParaRPr lang="pl-PL"/>
        </a:p>
      </dgm:t>
    </dgm:pt>
    <dgm:pt modelId="{EFDBE895-2541-452A-9DD5-990E0C43B24E}">
      <dgm:prSet phldrT="[Tekst]"/>
      <dgm:spPr/>
      <dgm:t>
        <a:bodyPr/>
        <a:lstStyle/>
        <a:p>
          <a:r>
            <a:rPr lang="pl-PL" dirty="0"/>
            <a:t>Gmina</a:t>
          </a:r>
        </a:p>
      </dgm:t>
    </dgm:pt>
    <dgm:pt modelId="{2536F9D0-A289-4884-BFF3-EC3E7DDCCCF5}" type="parTrans" cxnId="{EA9E8578-F514-44F7-866F-9DB8BCD862C3}">
      <dgm:prSet/>
      <dgm:spPr/>
      <dgm:t>
        <a:bodyPr/>
        <a:lstStyle/>
        <a:p>
          <a:endParaRPr lang="pl-PL"/>
        </a:p>
      </dgm:t>
    </dgm:pt>
    <dgm:pt modelId="{99FF9135-D006-46C9-B369-3F19AF4DC2A6}" type="sibTrans" cxnId="{EA9E8578-F514-44F7-866F-9DB8BCD862C3}">
      <dgm:prSet/>
      <dgm:spPr/>
      <dgm:t>
        <a:bodyPr/>
        <a:lstStyle/>
        <a:p>
          <a:endParaRPr lang="pl-PL"/>
        </a:p>
      </dgm:t>
    </dgm:pt>
    <dgm:pt modelId="{5725E8D2-CD57-4DE8-AF50-5AFB008271B5}">
      <dgm:prSet phldrT="[Tekst]" custT="1"/>
      <dgm:spPr/>
      <dgm:t>
        <a:bodyPr/>
        <a:lstStyle/>
        <a:p>
          <a:r>
            <a:rPr lang="pl-PL" sz="1600" dirty="0"/>
            <a:t>Obszar rewitali-zacji</a:t>
          </a:r>
          <a:endParaRPr lang="pl-PL" sz="1200" dirty="0"/>
        </a:p>
      </dgm:t>
    </dgm:pt>
    <dgm:pt modelId="{27BED66E-D8C9-4ADA-A18A-CF60A3E504F7}" type="sibTrans" cxnId="{C3C75246-F91E-41C3-ABBD-3F6FA72EA770}">
      <dgm:prSet/>
      <dgm:spPr/>
      <dgm:t>
        <a:bodyPr/>
        <a:lstStyle/>
        <a:p>
          <a:endParaRPr lang="pl-PL"/>
        </a:p>
      </dgm:t>
    </dgm:pt>
    <dgm:pt modelId="{FAACE772-C88F-4977-B300-6D1F074466BE}" type="parTrans" cxnId="{C3C75246-F91E-41C3-ABBD-3F6FA72EA770}">
      <dgm:prSet/>
      <dgm:spPr/>
      <dgm:t>
        <a:bodyPr/>
        <a:lstStyle/>
        <a:p>
          <a:endParaRPr lang="pl-PL"/>
        </a:p>
      </dgm:t>
    </dgm:pt>
    <dgm:pt modelId="{D23F98B9-A789-468E-92A1-A20786BE797A}">
      <dgm:prSet phldrT="[Tekst]" custT="1"/>
      <dgm:spPr/>
      <dgm:t>
        <a:bodyPr/>
        <a:lstStyle/>
        <a:p>
          <a:r>
            <a:rPr lang="pl-PL" sz="1600" dirty="0"/>
            <a:t>Obszar zdegrado-wany</a:t>
          </a:r>
        </a:p>
      </dgm:t>
    </dgm:pt>
    <dgm:pt modelId="{E48897AA-AE58-4B02-9A63-024D7FF94068}" type="sibTrans" cxnId="{F8C020ED-3156-42D8-9586-C6DFD15A62DA}">
      <dgm:prSet/>
      <dgm:spPr/>
      <dgm:t>
        <a:bodyPr/>
        <a:lstStyle/>
        <a:p>
          <a:endParaRPr lang="pl-PL"/>
        </a:p>
      </dgm:t>
    </dgm:pt>
    <dgm:pt modelId="{C96A26C7-E3A7-4EDE-92DB-3E468B62747D}" type="parTrans" cxnId="{F8C020ED-3156-42D8-9586-C6DFD15A62DA}">
      <dgm:prSet/>
      <dgm:spPr/>
      <dgm:t>
        <a:bodyPr/>
        <a:lstStyle/>
        <a:p>
          <a:endParaRPr lang="pl-PL"/>
        </a:p>
      </dgm:t>
    </dgm:pt>
    <dgm:pt modelId="{748C965D-7501-4C37-9D34-E723A3CD12A6}" type="pres">
      <dgm:prSet presAssocID="{788E1C55-C64D-40B6-A3E3-37221A2E3AFD}" presName="Name0" presStyleCnt="0">
        <dgm:presLayoutVars>
          <dgm:chMax val="7"/>
          <dgm:resizeHandles val="exact"/>
        </dgm:presLayoutVars>
      </dgm:prSet>
      <dgm:spPr/>
      <dgm:t>
        <a:bodyPr/>
        <a:lstStyle/>
        <a:p>
          <a:endParaRPr lang="pl-PL"/>
        </a:p>
      </dgm:t>
    </dgm:pt>
    <dgm:pt modelId="{2AC4CEDF-9E91-496E-8435-48D7F97C5F93}" type="pres">
      <dgm:prSet presAssocID="{788E1C55-C64D-40B6-A3E3-37221A2E3AFD}" presName="comp1" presStyleCnt="0"/>
      <dgm:spPr/>
    </dgm:pt>
    <dgm:pt modelId="{A5382693-32E0-4BDB-A8FA-D4E9E064BF92}" type="pres">
      <dgm:prSet presAssocID="{788E1C55-C64D-40B6-A3E3-37221A2E3AFD}" presName="circle1" presStyleLbl="node1" presStyleIdx="0" presStyleCnt="3"/>
      <dgm:spPr/>
      <dgm:t>
        <a:bodyPr/>
        <a:lstStyle/>
        <a:p>
          <a:endParaRPr lang="pl-PL"/>
        </a:p>
      </dgm:t>
    </dgm:pt>
    <dgm:pt modelId="{2A888260-0450-4A36-844A-C49D8460A8A6}" type="pres">
      <dgm:prSet presAssocID="{788E1C55-C64D-40B6-A3E3-37221A2E3AFD}" presName="c1text" presStyleLbl="node1" presStyleIdx="0" presStyleCnt="3">
        <dgm:presLayoutVars>
          <dgm:bulletEnabled val="1"/>
        </dgm:presLayoutVars>
      </dgm:prSet>
      <dgm:spPr/>
      <dgm:t>
        <a:bodyPr/>
        <a:lstStyle/>
        <a:p>
          <a:endParaRPr lang="pl-PL"/>
        </a:p>
      </dgm:t>
    </dgm:pt>
    <dgm:pt modelId="{ACEF5EE6-BAB9-407D-8211-31C8D25F15CF}" type="pres">
      <dgm:prSet presAssocID="{788E1C55-C64D-40B6-A3E3-37221A2E3AFD}" presName="comp2" presStyleCnt="0"/>
      <dgm:spPr/>
    </dgm:pt>
    <dgm:pt modelId="{A416CA2D-35CE-4BA1-9316-8569EEE57E42}" type="pres">
      <dgm:prSet presAssocID="{788E1C55-C64D-40B6-A3E3-37221A2E3AFD}" presName="circle2" presStyleLbl="node1" presStyleIdx="1" presStyleCnt="3" custLinFactNeighborX="-1531"/>
      <dgm:spPr/>
      <dgm:t>
        <a:bodyPr/>
        <a:lstStyle/>
        <a:p>
          <a:endParaRPr lang="pl-PL"/>
        </a:p>
      </dgm:t>
    </dgm:pt>
    <dgm:pt modelId="{79C4A8A5-3D74-49B5-B86A-3F3054B378AD}" type="pres">
      <dgm:prSet presAssocID="{788E1C55-C64D-40B6-A3E3-37221A2E3AFD}" presName="c2text" presStyleLbl="node1" presStyleIdx="1" presStyleCnt="3">
        <dgm:presLayoutVars>
          <dgm:bulletEnabled val="1"/>
        </dgm:presLayoutVars>
      </dgm:prSet>
      <dgm:spPr/>
      <dgm:t>
        <a:bodyPr/>
        <a:lstStyle/>
        <a:p>
          <a:endParaRPr lang="pl-PL"/>
        </a:p>
      </dgm:t>
    </dgm:pt>
    <dgm:pt modelId="{3D2D23B7-9D4D-4015-B997-5023030D8A50}" type="pres">
      <dgm:prSet presAssocID="{788E1C55-C64D-40B6-A3E3-37221A2E3AFD}" presName="comp3" presStyleCnt="0"/>
      <dgm:spPr/>
    </dgm:pt>
    <dgm:pt modelId="{0FFF7F2F-DB05-4A5B-9852-C95535AD01C7}" type="pres">
      <dgm:prSet presAssocID="{788E1C55-C64D-40B6-A3E3-37221A2E3AFD}" presName="circle3" presStyleLbl="node1" presStyleIdx="2" presStyleCnt="3"/>
      <dgm:spPr/>
      <dgm:t>
        <a:bodyPr/>
        <a:lstStyle/>
        <a:p>
          <a:endParaRPr lang="pl-PL"/>
        </a:p>
      </dgm:t>
    </dgm:pt>
    <dgm:pt modelId="{713A752C-598A-4226-8D93-D39829C402FA}" type="pres">
      <dgm:prSet presAssocID="{788E1C55-C64D-40B6-A3E3-37221A2E3AFD}" presName="c3text" presStyleLbl="node1" presStyleIdx="2" presStyleCnt="3">
        <dgm:presLayoutVars>
          <dgm:bulletEnabled val="1"/>
        </dgm:presLayoutVars>
      </dgm:prSet>
      <dgm:spPr/>
      <dgm:t>
        <a:bodyPr/>
        <a:lstStyle/>
        <a:p>
          <a:endParaRPr lang="pl-PL"/>
        </a:p>
      </dgm:t>
    </dgm:pt>
  </dgm:ptLst>
  <dgm:cxnLst>
    <dgm:cxn modelId="{780870C3-335F-4C8A-8E22-C383B9426439}" type="presOf" srcId="{5725E8D2-CD57-4DE8-AF50-5AFB008271B5}" destId="{713A752C-598A-4226-8D93-D39829C402FA}" srcOrd="1" destOrd="0" presId="urn:microsoft.com/office/officeart/2005/8/layout/venn2"/>
    <dgm:cxn modelId="{EA9E8578-F514-44F7-866F-9DB8BCD862C3}" srcId="{788E1C55-C64D-40B6-A3E3-37221A2E3AFD}" destId="{EFDBE895-2541-452A-9DD5-990E0C43B24E}" srcOrd="0" destOrd="0" parTransId="{2536F9D0-A289-4884-BFF3-EC3E7DDCCCF5}" sibTransId="{99FF9135-D006-46C9-B369-3F19AF4DC2A6}"/>
    <dgm:cxn modelId="{95CB0198-B107-401A-94A8-EAC83BAB2DC8}" type="presOf" srcId="{EFDBE895-2541-452A-9DD5-990E0C43B24E}" destId="{A5382693-32E0-4BDB-A8FA-D4E9E064BF92}" srcOrd="0" destOrd="0" presId="urn:microsoft.com/office/officeart/2005/8/layout/venn2"/>
    <dgm:cxn modelId="{5C0384FA-B5BD-4143-95A9-EBA37F9C2B87}" type="presOf" srcId="{EFDBE895-2541-452A-9DD5-990E0C43B24E}" destId="{2A888260-0450-4A36-844A-C49D8460A8A6}" srcOrd="1" destOrd="0" presId="urn:microsoft.com/office/officeart/2005/8/layout/venn2"/>
    <dgm:cxn modelId="{EAEFBE7C-8CE5-4328-9CEC-F8C3DF866D39}" type="presOf" srcId="{5725E8D2-CD57-4DE8-AF50-5AFB008271B5}" destId="{0FFF7F2F-DB05-4A5B-9852-C95535AD01C7}" srcOrd="0" destOrd="0" presId="urn:microsoft.com/office/officeart/2005/8/layout/venn2"/>
    <dgm:cxn modelId="{C3C75246-F91E-41C3-ABBD-3F6FA72EA770}" srcId="{788E1C55-C64D-40B6-A3E3-37221A2E3AFD}" destId="{5725E8D2-CD57-4DE8-AF50-5AFB008271B5}" srcOrd="2" destOrd="0" parTransId="{FAACE772-C88F-4977-B300-6D1F074466BE}" sibTransId="{27BED66E-D8C9-4ADA-A18A-CF60A3E504F7}"/>
    <dgm:cxn modelId="{3C04A503-8670-4DEE-AB62-E4A0027F7278}" type="presOf" srcId="{D23F98B9-A789-468E-92A1-A20786BE797A}" destId="{79C4A8A5-3D74-49B5-B86A-3F3054B378AD}" srcOrd="1" destOrd="0" presId="urn:microsoft.com/office/officeart/2005/8/layout/venn2"/>
    <dgm:cxn modelId="{9C708EEA-72D0-410C-B100-6F646E612CC4}" type="presOf" srcId="{D23F98B9-A789-468E-92A1-A20786BE797A}" destId="{A416CA2D-35CE-4BA1-9316-8569EEE57E42}" srcOrd="0" destOrd="0" presId="urn:microsoft.com/office/officeart/2005/8/layout/venn2"/>
    <dgm:cxn modelId="{F8C020ED-3156-42D8-9586-C6DFD15A62DA}" srcId="{788E1C55-C64D-40B6-A3E3-37221A2E3AFD}" destId="{D23F98B9-A789-468E-92A1-A20786BE797A}" srcOrd="1" destOrd="0" parTransId="{C96A26C7-E3A7-4EDE-92DB-3E468B62747D}" sibTransId="{E48897AA-AE58-4B02-9A63-024D7FF94068}"/>
    <dgm:cxn modelId="{F5736209-233B-4727-9043-8C1B8624E3E1}" type="presOf" srcId="{788E1C55-C64D-40B6-A3E3-37221A2E3AFD}" destId="{748C965D-7501-4C37-9D34-E723A3CD12A6}" srcOrd="0" destOrd="0" presId="urn:microsoft.com/office/officeart/2005/8/layout/venn2"/>
    <dgm:cxn modelId="{720D4E91-B532-4720-A40F-484CABBDCECD}" type="presParOf" srcId="{748C965D-7501-4C37-9D34-E723A3CD12A6}" destId="{2AC4CEDF-9E91-496E-8435-48D7F97C5F93}" srcOrd="0" destOrd="0" presId="urn:microsoft.com/office/officeart/2005/8/layout/venn2"/>
    <dgm:cxn modelId="{4809D0DF-022C-4F08-8F31-5B93D9BD04A6}" type="presParOf" srcId="{2AC4CEDF-9E91-496E-8435-48D7F97C5F93}" destId="{A5382693-32E0-4BDB-A8FA-D4E9E064BF92}" srcOrd="0" destOrd="0" presId="urn:microsoft.com/office/officeart/2005/8/layout/venn2"/>
    <dgm:cxn modelId="{C7166B22-1543-4CDC-9A27-CAF24CE1CA0D}" type="presParOf" srcId="{2AC4CEDF-9E91-496E-8435-48D7F97C5F93}" destId="{2A888260-0450-4A36-844A-C49D8460A8A6}" srcOrd="1" destOrd="0" presId="urn:microsoft.com/office/officeart/2005/8/layout/venn2"/>
    <dgm:cxn modelId="{465AA312-B7E2-4512-8D67-5294DFB7B440}" type="presParOf" srcId="{748C965D-7501-4C37-9D34-E723A3CD12A6}" destId="{ACEF5EE6-BAB9-407D-8211-31C8D25F15CF}" srcOrd="1" destOrd="0" presId="urn:microsoft.com/office/officeart/2005/8/layout/venn2"/>
    <dgm:cxn modelId="{7683CFC0-AF71-4FBA-9249-1F1A04166AEB}" type="presParOf" srcId="{ACEF5EE6-BAB9-407D-8211-31C8D25F15CF}" destId="{A416CA2D-35CE-4BA1-9316-8569EEE57E42}" srcOrd="0" destOrd="0" presId="urn:microsoft.com/office/officeart/2005/8/layout/venn2"/>
    <dgm:cxn modelId="{BBED8419-52A2-43CF-941F-3109C4551B05}" type="presParOf" srcId="{ACEF5EE6-BAB9-407D-8211-31C8D25F15CF}" destId="{79C4A8A5-3D74-49B5-B86A-3F3054B378AD}" srcOrd="1" destOrd="0" presId="urn:microsoft.com/office/officeart/2005/8/layout/venn2"/>
    <dgm:cxn modelId="{5921BE62-747C-40C3-B47B-622B7A29769E}" type="presParOf" srcId="{748C965D-7501-4C37-9D34-E723A3CD12A6}" destId="{3D2D23B7-9D4D-4015-B997-5023030D8A50}" srcOrd="2" destOrd="0" presId="urn:microsoft.com/office/officeart/2005/8/layout/venn2"/>
    <dgm:cxn modelId="{9B744EB4-72EC-442B-9AA7-97EA9864F76A}" type="presParOf" srcId="{3D2D23B7-9D4D-4015-B997-5023030D8A50}" destId="{0FFF7F2F-DB05-4A5B-9852-C95535AD01C7}" srcOrd="0" destOrd="0" presId="urn:microsoft.com/office/officeart/2005/8/layout/venn2"/>
    <dgm:cxn modelId="{EE4FE4BD-3347-4E5F-9769-3D2554123DD4}" type="presParOf" srcId="{3D2D23B7-9D4D-4015-B997-5023030D8A50}" destId="{713A752C-598A-4226-8D93-D39829C402FA}" srcOrd="1" destOrd="0" presId="urn:microsoft.com/office/officeart/2005/8/layout/venn2"/>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8475"/>
          </a:xfrm>
          <a:prstGeom prst="rect">
            <a:avLst/>
          </a:prstGeom>
        </p:spPr>
        <p:txBody>
          <a:bodyPr vert="horz" lIns="91440" tIns="45720" rIns="91440" bIns="45720" rtlCol="0"/>
          <a:lstStyle>
            <a:lvl1pPr algn="l" eaLnBrk="0" hangingPunct="0">
              <a:defRPr sz="1200">
                <a:cs typeface="+mn-cs"/>
              </a:defRPr>
            </a:lvl1pPr>
          </a:lstStyle>
          <a:p>
            <a:pPr>
              <a:defRPr/>
            </a:pPr>
            <a:endParaRPr lang="pl-PL"/>
          </a:p>
        </p:txBody>
      </p:sp>
      <p:sp>
        <p:nvSpPr>
          <p:cNvPr id="3" name="Symbol zastępczy daty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eaLnBrk="0" hangingPunct="0">
              <a:defRPr sz="1200" smtClean="0">
                <a:cs typeface="+mn-cs"/>
              </a:defRPr>
            </a:lvl1pPr>
          </a:lstStyle>
          <a:p>
            <a:pPr>
              <a:defRPr/>
            </a:pPr>
            <a:fld id="{C37ED6E6-3C37-4024-AE05-1C47B79E130D}" type="datetimeFigureOut">
              <a:rPr lang="pl-PL"/>
              <a:pPr>
                <a:defRPr/>
              </a:pPr>
              <a:t>2017-04-21</a:t>
            </a:fld>
            <a:endParaRPr lang="pl-PL"/>
          </a:p>
        </p:txBody>
      </p:sp>
      <p:sp>
        <p:nvSpPr>
          <p:cNvPr id="4" name="Symbol zastępczy stopki 3"/>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eaLnBrk="0" hangingPunct="0">
              <a:defRPr sz="1200">
                <a:cs typeface="+mn-cs"/>
              </a:defRPr>
            </a:lvl1pPr>
          </a:lstStyle>
          <a:p>
            <a:pPr>
              <a:defRPr/>
            </a:pPr>
            <a:endParaRPr lang="pl-PL"/>
          </a:p>
        </p:txBody>
      </p:sp>
      <p:sp>
        <p:nvSpPr>
          <p:cNvPr id="5" name="Symbol zastępczy numeru slajdu 4"/>
          <p:cNvSpPr>
            <a:spLocks noGrp="1"/>
          </p:cNvSpPr>
          <p:nvPr>
            <p:ph type="sldNum" sz="quarter" idx="3"/>
          </p:nvPr>
        </p:nvSpPr>
        <p:spPr>
          <a:xfrm>
            <a:off x="3849688" y="9428163"/>
            <a:ext cx="2946400" cy="498475"/>
          </a:xfrm>
          <a:prstGeom prst="rect">
            <a:avLst/>
          </a:prstGeom>
        </p:spPr>
        <p:txBody>
          <a:bodyPr vert="horz" lIns="91440" tIns="45720" rIns="91440" bIns="45720" rtlCol="0" anchor="b"/>
          <a:lstStyle>
            <a:lvl1pPr algn="r" eaLnBrk="0" hangingPunct="0">
              <a:defRPr sz="1200" smtClean="0">
                <a:cs typeface="+mn-cs"/>
              </a:defRPr>
            </a:lvl1pPr>
          </a:lstStyle>
          <a:p>
            <a:pPr>
              <a:defRPr/>
            </a:pPr>
            <a:fld id="{8329D32E-D043-412D-94F5-B0B89FC26063}" type="slidenum">
              <a:rPr lang="pl-PL"/>
              <a:pPr>
                <a:defRPr/>
              </a:pPr>
              <a:t>‹#›</a:t>
            </a:fld>
            <a:endParaRPr lang="pl-P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eaLnBrk="0" hangingPunct="0">
              <a:defRPr sz="1200">
                <a:cs typeface="+mn-cs"/>
              </a:defRPr>
            </a:lvl1pPr>
          </a:lstStyle>
          <a:p>
            <a:pPr>
              <a:defRPr/>
            </a:pPr>
            <a:endParaRPr lang="pl-PL"/>
          </a:p>
        </p:txBody>
      </p:sp>
      <p:sp>
        <p:nvSpPr>
          <p:cNvPr id="3" name="Symbol zastępczy daty 2"/>
          <p:cNvSpPr>
            <a:spLocks noGrp="1"/>
          </p:cNvSpPr>
          <p:nvPr>
            <p:ph type="dt" idx="1"/>
          </p:nvPr>
        </p:nvSpPr>
        <p:spPr>
          <a:xfrm>
            <a:off x="3849688" y="0"/>
            <a:ext cx="2946400" cy="496888"/>
          </a:xfrm>
          <a:prstGeom prst="rect">
            <a:avLst/>
          </a:prstGeom>
        </p:spPr>
        <p:txBody>
          <a:bodyPr vert="horz" lIns="91440" tIns="45720" rIns="91440" bIns="45720" rtlCol="0"/>
          <a:lstStyle>
            <a:lvl1pPr algn="r" eaLnBrk="0" hangingPunct="0">
              <a:defRPr sz="1200">
                <a:cs typeface="+mn-cs"/>
              </a:defRPr>
            </a:lvl1pPr>
          </a:lstStyle>
          <a:p>
            <a:pPr>
              <a:defRPr/>
            </a:pPr>
            <a:fld id="{FDB93D4B-0A6B-4501-9E6B-894B1F761081}" type="datetimeFigureOut">
              <a:rPr lang="pl-PL"/>
              <a:pPr>
                <a:defRPr/>
              </a:pPr>
              <a:t>2017-04-21</a:t>
            </a:fld>
            <a:endParaRPr lang="pl-PL"/>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0" hangingPunct="0">
              <a:defRPr sz="1200">
                <a:cs typeface="+mn-cs"/>
              </a:defRPr>
            </a:lvl1pPr>
          </a:lstStyle>
          <a:p>
            <a:pPr>
              <a:defRPr/>
            </a:pPr>
            <a:endParaRPr lang="pl-PL"/>
          </a:p>
        </p:txBody>
      </p:sp>
      <p:sp>
        <p:nvSpPr>
          <p:cNvPr id="7" name="Symbol zastępczy numeru slajdu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7C5F39C5-4B03-4D2B-9729-87CD27C4EBF0}"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Rectangle 6"/>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pl-PL"/>
              <a:t>Kliknij, aby edytować styl</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7" name="Date Placeholder 3"/>
          <p:cNvSpPr>
            <a:spLocks noGrp="1"/>
          </p:cNvSpPr>
          <p:nvPr>
            <p:ph type="dt" sz="half" idx="10"/>
          </p:nvPr>
        </p:nvSpPr>
        <p:spPr/>
        <p:txBody>
          <a:bodyPr/>
          <a:lstStyle>
            <a:lvl1pPr>
              <a:defRPr smtClean="0"/>
            </a:lvl1pPr>
          </a:lstStyle>
          <a:p>
            <a:pPr>
              <a:defRPr/>
            </a:pPr>
            <a:fld id="{6129FA25-009D-413A-A16E-6A05EDD3C76B}" type="datetime1">
              <a:rPr lang="en-US"/>
              <a:pPr>
                <a:defRPr/>
              </a:pPr>
              <a:t>4/21/2017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20BABF9-BE0C-4379-8702-E0AE2A50DD82}" type="slidenum">
              <a:rPr lang="en-US" altLang="pl-PL"/>
              <a:pPr>
                <a:defRPr/>
              </a:pPr>
              <a:t>‹#›</a:t>
            </a:fld>
            <a:endParaRPr lang="en-US" alt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lvl1pPr>
              <a:defRPr/>
            </a:lvl1pPr>
          </a:lstStyle>
          <a:p>
            <a:pPr>
              <a:defRPr/>
            </a:pPr>
            <a:fld id="{8F2238B3-FDA4-4D5D-ABF0-5D168400E132}" type="datetime1">
              <a:rPr lang="en-US"/>
              <a:pPr>
                <a:defRPr/>
              </a:pPr>
              <a:t>4/21/2017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CA21A9-2A8E-42E4-97B1-5C216A0334EE}" type="slidenum">
              <a:rPr lang="en-US" altLang="pl-PL"/>
              <a:pPr>
                <a:defRPr/>
              </a:pPr>
              <a:t>‹#›</a:t>
            </a:fld>
            <a:endParaRPr lang="en-US" alt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4" name="Rectangle 6"/>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6" name="Date Placeholder 3"/>
          <p:cNvSpPr>
            <a:spLocks noGrp="1"/>
          </p:cNvSpPr>
          <p:nvPr>
            <p:ph type="dt" sz="half" idx="10"/>
          </p:nvPr>
        </p:nvSpPr>
        <p:spPr/>
        <p:txBody>
          <a:bodyPr/>
          <a:lstStyle>
            <a:lvl1pPr>
              <a:defRPr smtClean="0"/>
            </a:lvl1pPr>
          </a:lstStyle>
          <a:p>
            <a:pPr>
              <a:defRPr/>
            </a:pPr>
            <a:fld id="{3E4D763E-48AC-4B56-AA9A-F12CF1342520}" type="datetime1">
              <a:rPr lang="en-US"/>
              <a:pPr>
                <a:defRPr/>
              </a:pPr>
              <a:t>4/21/2017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141530B-E901-474E-8889-7F9B5988EC32}" type="slidenum">
              <a:rPr lang="en-US" altLang="pl-PL"/>
              <a:pPr>
                <a:defRPr/>
              </a:pPr>
              <a:t>‹#›</a:t>
            </a:fld>
            <a:endParaRPr lang="en-US" alt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lvl1pPr>
              <a:defRPr/>
            </a:lvl1pPr>
          </a:lstStyle>
          <a:p>
            <a:pPr>
              <a:defRPr/>
            </a:pPr>
            <a:fld id="{6C116E86-ADC3-4E5C-BCFB-676375853AC1}" type="datetime1">
              <a:rPr lang="en-US"/>
              <a:pPr>
                <a:defRPr/>
              </a:pPr>
              <a:t>4/21/2017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F7C598-739F-4E01-B4D5-E899E0B7703B}" type="slidenum">
              <a:rPr lang="en-US" altLang="pl-PL"/>
              <a:pPr>
                <a:defRPr/>
              </a:pPr>
              <a:t>‹#›</a:t>
            </a:fld>
            <a:endParaRPr lang="en-US" alt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4" name="Rectangle 6"/>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lstStyle>
            <a:lvl1pPr>
              <a:lnSpc>
                <a:spcPct val="85000"/>
              </a:lnSpc>
              <a:defRPr sz="8000" b="0">
                <a:solidFill>
                  <a:schemeClr val="tx1">
                    <a:lumMod val="85000"/>
                    <a:lumOff val="15000"/>
                  </a:schemeClr>
                </a:solidFill>
              </a:defRPr>
            </a:lvl1pPr>
          </a:lstStyle>
          <a:p>
            <a:r>
              <a:rPr lang="pl-PL"/>
              <a:t>Kliknij, aby edytować styl</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7" name="Date Placeholder 3"/>
          <p:cNvSpPr>
            <a:spLocks noGrp="1"/>
          </p:cNvSpPr>
          <p:nvPr>
            <p:ph type="dt" sz="half" idx="10"/>
          </p:nvPr>
        </p:nvSpPr>
        <p:spPr/>
        <p:txBody>
          <a:bodyPr/>
          <a:lstStyle>
            <a:lvl1pPr>
              <a:defRPr smtClean="0"/>
            </a:lvl1pPr>
          </a:lstStyle>
          <a:p>
            <a:pPr>
              <a:defRPr/>
            </a:pPr>
            <a:fld id="{EBFD1C5F-4492-4E83-8A6D-AA645A31E508}" type="datetime1">
              <a:rPr lang="en-US"/>
              <a:pPr>
                <a:defRPr/>
              </a:pPr>
              <a:t>4/21/2017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444508F-283F-48B1-8B07-AE0062F288F5}" type="slidenum">
              <a:rPr lang="en-US" altLang="pl-PL"/>
              <a:pPr>
                <a:defRPr/>
              </a:pPr>
              <a:t>‹#›</a:t>
            </a:fld>
            <a:endParaRPr lang="en-US" alt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pl-PL"/>
              <a:t>Kliknij, aby edytować styl</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3"/>
          <p:cNvSpPr>
            <a:spLocks noGrp="1"/>
          </p:cNvSpPr>
          <p:nvPr>
            <p:ph type="dt" sz="half" idx="10"/>
          </p:nvPr>
        </p:nvSpPr>
        <p:spPr/>
        <p:txBody>
          <a:bodyPr/>
          <a:lstStyle>
            <a:lvl1pPr>
              <a:defRPr/>
            </a:lvl1pPr>
          </a:lstStyle>
          <a:p>
            <a:pPr>
              <a:defRPr/>
            </a:pPr>
            <a:fld id="{A5F8A295-DF0D-4E1C-9BDC-AED3655AEB03}" type="datetime1">
              <a:rPr lang="en-US"/>
              <a:pPr>
                <a:defRPr/>
              </a:pPr>
              <a:t>4/21/2017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40151F-927E-4CB5-A800-9132E5D3F938}" type="slidenum">
              <a:rPr lang="en-US" altLang="pl-PL"/>
              <a:pPr>
                <a:defRPr/>
              </a:pPr>
              <a:t>‹#›</a:t>
            </a:fld>
            <a:endParaRPr lang="en-US" alt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pl-PL"/>
              <a:t>Kliknij, aby edytować styl</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822960" y="2582334"/>
            <a:ext cx="3703320" cy="32867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63440" y="2582334"/>
            <a:ext cx="3703320" cy="32867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3"/>
          <p:cNvSpPr>
            <a:spLocks noGrp="1"/>
          </p:cNvSpPr>
          <p:nvPr>
            <p:ph type="dt" sz="half" idx="10"/>
          </p:nvPr>
        </p:nvSpPr>
        <p:spPr/>
        <p:txBody>
          <a:bodyPr/>
          <a:lstStyle>
            <a:lvl1pPr>
              <a:defRPr/>
            </a:lvl1pPr>
          </a:lstStyle>
          <a:p>
            <a:pPr>
              <a:defRPr/>
            </a:pPr>
            <a:fld id="{3FB9A7E1-8113-4D5A-9798-3F31B19C014B}" type="datetime1">
              <a:rPr lang="en-US"/>
              <a:pPr>
                <a:defRPr/>
              </a:pPr>
              <a:t>4/21/2017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B16947C-37CC-4121-A816-E7D24AC0E85E}" type="slidenum">
              <a:rPr lang="en-US" altLang="pl-PL"/>
              <a:pPr>
                <a:defRPr/>
              </a:pPr>
              <a:t>‹#›</a:t>
            </a:fld>
            <a:endParaRPr lang="en-US" alt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3"/>
          <p:cNvSpPr>
            <a:spLocks noGrp="1"/>
          </p:cNvSpPr>
          <p:nvPr>
            <p:ph type="dt" sz="half" idx="10"/>
          </p:nvPr>
        </p:nvSpPr>
        <p:spPr/>
        <p:txBody>
          <a:bodyPr/>
          <a:lstStyle>
            <a:lvl1pPr>
              <a:defRPr/>
            </a:lvl1pPr>
          </a:lstStyle>
          <a:p>
            <a:pPr>
              <a:defRPr/>
            </a:pPr>
            <a:fld id="{86469373-70B1-4FA4-814D-8C414AFF44D7}" type="datetime1">
              <a:rPr lang="en-US"/>
              <a:pPr>
                <a:defRPr/>
              </a:pPr>
              <a:t>4/21/2017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D2EED8B-556B-402C-9EE0-FA31AF7C040B}" type="slidenum">
              <a:rPr lang="en-US" altLang="pl-PL"/>
              <a:pPr>
                <a:defRPr/>
              </a:pPr>
              <a:t>‹#›</a:t>
            </a:fld>
            <a:endParaRPr lang="en-US" alt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Rectangle 4"/>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smtClean="0"/>
            </a:lvl1pPr>
          </a:lstStyle>
          <a:p>
            <a:pPr>
              <a:defRPr/>
            </a:pPr>
            <a:fld id="{7E0C20A5-4338-41DB-B72E-61B9344E4159}" type="datetime1">
              <a:rPr lang="en-US"/>
              <a:pPr>
                <a:defRPr/>
              </a:pPr>
              <a:t>4/21/2017</a:t>
            </a:fld>
            <a:endParaRPr lang="en-US"/>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697E5681-DDD9-46F8-A101-2F1273FF4954}" type="slidenum">
              <a:rPr lang="en-US" altLang="pl-PL"/>
              <a:pPr>
                <a:defRPr/>
              </a:pPr>
              <a:t>‹#›</a:t>
            </a:fld>
            <a:endParaRPr lang="en-US" alt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5" name="Rectangle 7"/>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pl-PL"/>
              <a:t>Kliknij, aby edytować styl</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7" name="Date Placeholder 4"/>
          <p:cNvSpPr>
            <a:spLocks noGrp="1"/>
          </p:cNvSpPr>
          <p:nvPr>
            <p:ph type="dt" sz="half" idx="10"/>
          </p:nvPr>
        </p:nvSpPr>
        <p:spPr>
          <a:xfrm>
            <a:off x="349250" y="6459538"/>
            <a:ext cx="1963738" cy="365125"/>
          </a:xfrm>
        </p:spPr>
        <p:txBody>
          <a:bodyPr/>
          <a:lstStyle>
            <a:lvl1pPr>
              <a:defRPr smtClean="0"/>
            </a:lvl1pPr>
          </a:lstStyle>
          <a:p>
            <a:pPr>
              <a:defRPr/>
            </a:pPr>
            <a:fld id="{46342471-8D9D-472E-8257-A2EFBD1CC18F}" type="datetime1">
              <a:rPr lang="en-US"/>
              <a:pPr>
                <a:defRPr/>
              </a:pPr>
              <a:t>4/21/2017</a:t>
            </a:fld>
            <a:endParaRPr lang="en-US"/>
          </a:p>
        </p:txBody>
      </p:sp>
      <p:sp>
        <p:nvSpPr>
          <p:cNvPr id="8" name="Footer Placeholder 5"/>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CD29610B-EFD3-46DD-B32B-997FDB552847}" type="slidenum">
              <a:rPr lang="en-US" altLang="pl-PL"/>
              <a:pPr>
                <a:defRPr/>
              </a:pPr>
              <a:t>‹#›</a:t>
            </a:fld>
            <a:endParaRPr lang="en-US" alt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5" name="Rectangle 7"/>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endParaRPr lang="en-US" noProof="0"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7" name="Date Placeholder 4"/>
          <p:cNvSpPr>
            <a:spLocks noGrp="1"/>
          </p:cNvSpPr>
          <p:nvPr>
            <p:ph type="dt" sz="half" idx="10"/>
          </p:nvPr>
        </p:nvSpPr>
        <p:spPr/>
        <p:txBody>
          <a:bodyPr/>
          <a:lstStyle>
            <a:lvl1pPr>
              <a:defRPr smtClean="0"/>
            </a:lvl1pPr>
          </a:lstStyle>
          <a:p>
            <a:pPr>
              <a:defRPr/>
            </a:pPr>
            <a:fld id="{EEA2B4DF-28BF-4FFA-9BE9-5CC0774DB6EC}" type="datetime1">
              <a:rPr lang="en-US"/>
              <a:pPr>
                <a:defRPr/>
              </a:pPr>
              <a:t>4/21/2017</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A6C99612-7F1A-40FB-8D30-2B2BE8E19A3C}" type="slidenum">
              <a:rPr lang="en-US" altLang="pl-PL"/>
              <a:pPr>
                <a:defRPr/>
              </a:pPr>
              <a:t>‹#›</a:t>
            </a:fld>
            <a:endParaRPr lang="en-US" alt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325" y="287338"/>
            <a:ext cx="7543800" cy="1449387"/>
          </a:xfrm>
          <a:prstGeom prst="rect">
            <a:avLst/>
          </a:prstGeom>
        </p:spPr>
        <p:txBody>
          <a:bodyPr vert="horz" wrap="square" lIns="91440" tIns="45720" rIns="91440" bIns="45720" numCol="1" anchor="b" anchorCtr="0" compatLnSpc="1">
            <a:prstTxWarp prst="textNoShape">
              <a:avLst/>
            </a:prstTxWarp>
            <a:normAutofit/>
          </a:bodyPr>
          <a:lstStyle/>
          <a:p>
            <a:pPr lvl="0"/>
            <a:r>
              <a:rPr lang="pl-PL"/>
              <a:t>Kliknij, aby edytować styl</a:t>
            </a:r>
            <a:endParaRPr lang="en-US"/>
          </a:p>
        </p:txBody>
      </p:sp>
      <p:sp>
        <p:nvSpPr>
          <p:cNvPr id="1029" name="Text Placeholder 2"/>
          <p:cNvSpPr>
            <a:spLocks noGrp="1"/>
          </p:cNvSpPr>
          <p:nvPr>
            <p:ph type="body" idx="1"/>
          </p:nvPr>
        </p:nvSpPr>
        <p:spPr bwMode="auto">
          <a:xfrm>
            <a:off x="822325" y="1846263"/>
            <a:ext cx="7543800" cy="40227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en-US" altLang="pl-PL" smtClean="0"/>
          </a:p>
        </p:txBody>
      </p:sp>
      <p:sp>
        <p:nvSpPr>
          <p:cNvPr id="4" name="Date Placeholder 3"/>
          <p:cNvSpPr>
            <a:spLocks noGrp="1"/>
          </p:cNvSpPr>
          <p:nvPr>
            <p:ph type="dt" sz="half" idx="2"/>
          </p:nvPr>
        </p:nvSpPr>
        <p:spPr>
          <a:xfrm>
            <a:off x="822325" y="6459538"/>
            <a:ext cx="1854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smtClean="0">
                <a:solidFill>
                  <a:srgbClr val="FFFFFF"/>
                </a:solidFill>
                <a:cs typeface="+mn-cs"/>
              </a:defRPr>
            </a:lvl1pPr>
          </a:lstStyle>
          <a:p>
            <a:pPr>
              <a:defRPr/>
            </a:pPr>
            <a:fld id="{6E968F13-C1D0-4180-AB12-267625354BFC}" type="datetime1">
              <a:rPr lang="en-US"/>
              <a:pPr>
                <a:defRPr/>
              </a:pPr>
              <a:t>4/21/2017</a:t>
            </a:fld>
            <a:endParaRPr lang="en-US"/>
          </a:p>
        </p:txBody>
      </p:sp>
      <p:sp>
        <p:nvSpPr>
          <p:cNvPr id="5" name="Footer Placeholder 4"/>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cs typeface="+mn-cs"/>
              </a:defRPr>
            </a:lvl1pPr>
          </a:lstStyle>
          <a:p>
            <a:pPr>
              <a:defRPr/>
            </a:pPr>
            <a:fld id="{9F69BD17-CB02-40A9-879F-8FAFEF783B49}" type="slidenum">
              <a:rPr lang="en-US" altLang="pl-PL"/>
              <a:pPr>
                <a:defRPr/>
              </a:pPr>
              <a:t>‹#›</a:t>
            </a:fld>
            <a:endParaRPr lang="en-US" altLang="pl-PL"/>
          </a:p>
        </p:txBody>
      </p:sp>
      <p:cxnSp>
        <p:nvCxnSpPr>
          <p:cNvPr id="10" name="Straight Connector 9"/>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3" r:id="rId1"/>
    <p:sldLayoutId id="2147483668" r:id="rId2"/>
    <p:sldLayoutId id="2147483674" r:id="rId3"/>
    <p:sldLayoutId id="2147483669" r:id="rId4"/>
    <p:sldLayoutId id="2147483670" r:id="rId5"/>
    <p:sldLayoutId id="2147483671" r:id="rId6"/>
    <p:sldLayoutId id="2147483675" r:id="rId7"/>
    <p:sldLayoutId id="2147483676" r:id="rId8"/>
    <p:sldLayoutId id="2147483677" r:id="rId9"/>
    <p:sldLayoutId id="2147483672" r:id="rId10"/>
    <p:sldLayoutId id="2147483678" r:id="rId11"/>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S PGothic" pitchFamily="34" charset="-128"/>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itchFamily="34" charset="-128"/>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itchFamily="34" charset="-128"/>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itchFamily="34" charset="-128"/>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itchFamily="34" charset="-128"/>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itchFamily="34" charset="0"/>
        <a:buChar char=" "/>
        <a:defRPr sz="2000" kern="1200">
          <a:solidFill>
            <a:srgbClr val="404040"/>
          </a:solidFill>
          <a:latin typeface="+mn-lt"/>
          <a:ea typeface="MS PGothic" pitchFamily="34" charset="-128"/>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sz="2800" kern="1200">
          <a:solidFill>
            <a:srgbClr val="404040"/>
          </a:solidFill>
          <a:latin typeface="+mn-lt"/>
          <a:ea typeface="MS PGothic" pitchFamily="34" charset="-128"/>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S PGothic" pitchFamily="34" charset="-128"/>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S PGothic" pitchFamily="34" charset="-128"/>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S PGothic" pitchFamily="34"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857250" y="846138"/>
            <a:ext cx="7543800" cy="2674937"/>
          </a:xfrm>
        </p:spPr>
        <p:txBody>
          <a:bodyPr/>
          <a:lstStyle/>
          <a:p>
            <a:pPr eaLnBrk="1" hangingPunct="1"/>
            <a:r>
              <a:rPr lang="pl-PL" sz="4000" smtClean="0">
                <a:solidFill>
                  <a:srgbClr val="404040"/>
                </a:solidFill>
              </a:rPr>
              <a:t>Program Rewitalizacji </a:t>
            </a:r>
            <a:br>
              <a:rPr lang="pl-PL" sz="4000" smtClean="0">
                <a:solidFill>
                  <a:srgbClr val="404040"/>
                </a:solidFill>
              </a:rPr>
            </a:br>
            <a:r>
              <a:rPr lang="pl-PL" sz="1800" smtClean="0">
                <a:solidFill>
                  <a:srgbClr val="404040"/>
                </a:solidFill>
              </a:rPr>
              <a:t> </a:t>
            </a:r>
            <a:r>
              <a:rPr lang="pl-PL" sz="4000" smtClean="0">
                <a:solidFill>
                  <a:srgbClr val="404040"/>
                </a:solidFill>
              </a:rPr>
              <a:t/>
            </a:r>
            <a:br>
              <a:rPr lang="pl-PL" sz="4000" smtClean="0">
                <a:solidFill>
                  <a:srgbClr val="404040"/>
                </a:solidFill>
              </a:rPr>
            </a:br>
            <a:r>
              <a:rPr lang="pl-PL" sz="4000" smtClean="0">
                <a:solidFill>
                  <a:srgbClr val="404040"/>
                </a:solidFill>
              </a:rPr>
              <a:t>dla Gminy Łomiank</a:t>
            </a:r>
            <a:r>
              <a:rPr lang="pl-PL" sz="4000" smtClean="0">
                <a:solidFill>
                  <a:srgbClr val="404040"/>
                </a:solidFill>
                <a:latin typeface="Arial" charset="0"/>
              </a:rPr>
              <a:t>i</a:t>
            </a:r>
            <a:r>
              <a:rPr lang="pl-PL" sz="900" smtClean="0">
                <a:solidFill>
                  <a:srgbClr val="262626"/>
                </a:solidFill>
              </a:rPr>
              <a:t/>
            </a:r>
            <a:br>
              <a:rPr lang="pl-PL" sz="900" smtClean="0">
                <a:solidFill>
                  <a:srgbClr val="262626"/>
                </a:solidFill>
              </a:rPr>
            </a:br>
            <a:r>
              <a:rPr lang="pl-PL" sz="4400" smtClean="0">
                <a:solidFill>
                  <a:srgbClr val="262626"/>
                </a:solidFill>
              </a:rPr>
              <a:t/>
            </a:r>
            <a:br>
              <a:rPr lang="pl-PL" sz="4400" smtClean="0">
                <a:solidFill>
                  <a:srgbClr val="262626"/>
                </a:solidFill>
              </a:rPr>
            </a:br>
            <a:endParaRPr lang="pl-PL" sz="2800" smtClean="0">
              <a:solidFill>
                <a:srgbClr val="262626"/>
              </a:solidFill>
            </a:endParaRPr>
          </a:p>
        </p:txBody>
      </p:sp>
      <p:sp>
        <p:nvSpPr>
          <p:cNvPr id="3" name="Podtytuł 2"/>
          <p:cNvSpPr>
            <a:spLocks noGrp="1"/>
          </p:cNvSpPr>
          <p:nvPr>
            <p:ph type="subTitle" idx="1"/>
          </p:nvPr>
        </p:nvSpPr>
        <p:spPr>
          <a:xfrm>
            <a:off x="857250" y="4673600"/>
            <a:ext cx="7543800" cy="857250"/>
          </a:xfrm>
        </p:spPr>
        <p:txBody>
          <a:bodyPr>
            <a:normAutofit fontScale="62500" lnSpcReduction="20000"/>
          </a:bodyPr>
          <a:lstStyle/>
          <a:p>
            <a:pPr eaLnBrk="1" hangingPunct="1">
              <a:lnSpc>
                <a:spcPct val="170000"/>
              </a:lnSpc>
              <a:defRPr/>
            </a:pPr>
            <a:r>
              <a:rPr lang="pl-PL" sz="2800" b="1" dirty="0"/>
              <a:t>SPOTKANIE WARSZTATOWE</a:t>
            </a:r>
          </a:p>
          <a:p>
            <a:pPr eaLnBrk="1" hangingPunct="1">
              <a:lnSpc>
                <a:spcPct val="80000"/>
              </a:lnSpc>
              <a:defRPr/>
            </a:pPr>
            <a:r>
              <a:rPr lang="pl-PL" sz="2200" cap="none" dirty="0"/>
              <a:t>ŁOMIANKI, 12.04.2017.</a:t>
            </a:r>
          </a:p>
        </p:txBody>
      </p:sp>
      <p:pic>
        <p:nvPicPr>
          <p:cNvPr id="15363" name="Obraz 9"/>
          <p:cNvPicPr>
            <a:picLocks noChangeAspect="1"/>
          </p:cNvPicPr>
          <p:nvPr/>
        </p:nvPicPr>
        <p:blipFill>
          <a:blip r:embed="rId2"/>
          <a:srcRect/>
          <a:stretch>
            <a:fillRect/>
          </a:stretch>
        </p:blipFill>
        <p:spPr bwMode="auto">
          <a:xfrm>
            <a:off x="6365875" y="5343525"/>
            <a:ext cx="2035175" cy="492125"/>
          </a:xfrm>
          <a:prstGeom prst="rect">
            <a:avLst/>
          </a:prstGeom>
          <a:noFill/>
          <a:ln w="9525">
            <a:noFill/>
            <a:miter lim="800000"/>
            <a:headEnd/>
            <a:tailEnd/>
          </a:ln>
        </p:spPr>
      </p:pic>
      <p:pic>
        <p:nvPicPr>
          <p:cNvPr id="15364" name="Picture 5"/>
          <p:cNvPicPr>
            <a:picLocks noChangeAspect="1" noChangeArrowheads="1"/>
          </p:cNvPicPr>
          <p:nvPr/>
        </p:nvPicPr>
        <p:blipFill>
          <a:blip r:embed="rId3"/>
          <a:srcRect/>
          <a:stretch>
            <a:fillRect/>
          </a:stretch>
        </p:blipFill>
        <p:spPr bwMode="auto">
          <a:xfrm>
            <a:off x="1814513" y="60325"/>
            <a:ext cx="5438775" cy="390525"/>
          </a:xfrm>
          <a:prstGeom prst="rect">
            <a:avLst/>
          </a:prstGeom>
          <a:noFill/>
          <a:ln w="9525">
            <a:noFill/>
            <a:miter lim="800000"/>
            <a:headEnd/>
            <a:tailEnd/>
          </a:ln>
        </p:spPr>
      </p:pic>
      <p:sp>
        <p:nvSpPr>
          <p:cNvPr id="15365" name="Symbol zastępczy numeru slajdu 3"/>
          <p:cNvSpPr>
            <a:spLocks noGrp="1"/>
          </p:cNvSpPr>
          <p:nvPr>
            <p:ph type="sldNum" sz="quarter" idx="12"/>
          </p:nvPr>
        </p:nvSpPr>
        <p:spPr bwMode="auto">
          <a:noFill/>
          <a:ln>
            <a:miter lim="800000"/>
            <a:headEnd/>
            <a:tailEnd/>
          </a:ln>
        </p:spPr>
        <p:txBody>
          <a:bodyPr/>
          <a:lstStyle/>
          <a:p>
            <a:fld id="{C22A71A7-0EA5-4D1B-A927-1158259C2833}" type="slidenum">
              <a:rPr lang="en-US" altLang="pl-PL" smtClean="0"/>
              <a:pPr/>
              <a:t>1</a:t>
            </a:fld>
            <a:endParaRPr lang="en-US" altLang="pl-PL" smtClean="0"/>
          </a:p>
        </p:txBody>
      </p:sp>
      <p:pic>
        <p:nvPicPr>
          <p:cNvPr id="15366" name="Picture 2" descr="Bez tytułu"/>
          <p:cNvPicPr>
            <a:picLocks noChangeAspect="1" noChangeArrowheads="1"/>
          </p:cNvPicPr>
          <p:nvPr/>
        </p:nvPicPr>
        <p:blipFill>
          <a:blip r:embed="rId4"/>
          <a:srcRect/>
          <a:stretch>
            <a:fillRect/>
          </a:stretch>
        </p:blipFill>
        <p:spPr bwMode="auto">
          <a:xfrm>
            <a:off x="6667500" y="1243013"/>
            <a:ext cx="1171575" cy="1371600"/>
          </a:xfrm>
          <a:prstGeom prst="rect">
            <a:avLst/>
          </a:prstGeom>
          <a:noFill/>
          <a:ln w="9525">
            <a:noFill/>
            <a:miter lim="800000"/>
            <a:headEnd/>
            <a:tailEnd/>
          </a:ln>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zawartości 2"/>
          <p:cNvSpPr>
            <a:spLocks noGrp="1"/>
          </p:cNvSpPr>
          <p:nvPr>
            <p:ph idx="4294967295"/>
          </p:nvPr>
        </p:nvSpPr>
        <p:spPr>
          <a:xfrm>
            <a:off x="800100" y="1270000"/>
            <a:ext cx="7543800" cy="4973638"/>
          </a:xfrm>
        </p:spPr>
        <p:txBody>
          <a:bodyPr>
            <a:noAutofit/>
          </a:bodyPr>
          <a:lstStyle/>
          <a:p>
            <a:pPr marL="0" indent="0" algn="just" eaLnBrk="1" hangingPunct="1">
              <a:buFont typeface="Calibri" pitchFamily="34" charset="0"/>
              <a:buNone/>
              <a:defRPr/>
            </a:pPr>
            <a:r>
              <a:rPr lang="pl-PL" sz="1600" dirty="0"/>
              <a:t>Rekomendowane </a:t>
            </a:r>
            <a:r>
              <a:rPr lang="pl-PL" sz="1600" b="1" dirty="0"/>
              <a:t>wskaźniki</a:t>
            </a:r>
            <a:r>
              <a:rPr lang="pl-PL" sz="1600" dirty="0"/>
              <a:t> </a:t>
            </a:r>
            <a:r>
              <a:rPr lang="pl-PL" sz="1600" b="1" dirty="0"/>
              <a:t>podstawowe</a:t>
            </a:r>
            <a:r>
              <a:rPr lang="pl-PL" sz="1600" dirty="0"/>
              <a:t> do wyznaczania obszarów kryzysowych według wyżej wskazanych obszarów to: </a:t>
            </a:r>
          </a:p>
          <a:p>
            <a:pPr marL="0" indent="0" algn="just" eaLnBrk="1" hangingPunct="1">
              <a:buFont typeface="Calibri" pitchFamily="34" charset="0"/>
              <a:buNone/>
              <a:defRPr/>
            </a:pPr>
            <a:r>
              <a:rPr lang="pl-PL" sz="1600" b="1" dirty="0"/>
              <a:t>społeczne:</a:t>
            </a:r>
          </a:p>
          <a:p>
            <a:pPr marL="895350" indent="-447675" algn="just" eaLnBrk="1" hangingPunct="1">
              <a:buFont typeface="Wingdings" panose="05000000000000000000" pitchFamily="2" charset="2"/>
              <a:buChar char="Ø"/>
              <a:defRPr/>
            </a:pPr>
            <a:r>
              <a:rPr lang="pl-PL" sz="1600" dirty="0"/>
              <a:t>wysoka stopa bezrobocia;</a:t>
            </a:r>
          </a:p>
          <a:p>
            <a:pPr marL="895350" indent="-447675" algn="just" eaLnBrk="1" hangingPunct="1">
              <a:buFont typeface="Wingdings" panose="05000000000000000000" pitchFamily="2" charset="2"/>
              <a:buChar char="Ø"/>
              <a:defRPr/>
            </a:pPr>
            <a:r>
              <a:rPr lang="pl-PL" sz="1600" dirty="0"/>
              <a:t>wysoki poziom ubóstwa;</a:t>
            </a:r>
          </a:p>
          <a:p>
            <a:pPr marL="895350" indent="-447675" algn="just" eaLnBrk="1" hangingPunct="1">
              <a:buFont typeface="Wingdings" panose="05000000000000000000" pitchFamily="2" charset="2"/>
              <a:buChar char="Ø"/>
              <a:defRPr/>
            </a:pPr>
            <a:r>
              <a:rPr lang="pl-PL" sz="1600" dirty="0"/>
              <a:t>wysoka przestępczość;</a:t>
            </a:r>
          </a:p>
          <a:p>
            <a:pPr marL="895350" indent="-447675" algn="just" eaLnBrk="1" hangingPunct="1">
              <a:buFont typeface="Wingdings" panose="05000000000000000000" pitchFamily="2" charset="2"/>
              <a:buChar char="Ø"/>
              <a:defRPr/>
            </a:pPr>
            <a:r>
              <a:rPr lang="pl-PL" sz="1600" dirty="0"/>
              <a:t>wysoki wskaźnik przemocy w rodzinie – np. liczba niebieskich kart;</a:t>
            </a:r>
          </a:p>
          <a:p>
            <a:pPr marL="895350" indent="-447675" algn="just" eaLnBrk="1" hangingPunct="1">
              <a:buFont typeface="Wingdings" panose="05000000000000000000" pitchFamily="2" charset="2"/>
              <a:buChar char="Ø"/>
              <a:defRPr/>
            </a:pPr>
            <a:r>
              <a:rPr lang="pl-PL" sz="1600" dirty="0"/>
              <a:t>niski poziom edukacji;</a:t>
            </a:r>
          </a:p>
          <a:p>
            <a:pPr marL="895350" indent="-447675" algn="just" eaLnBrk="1" hangingPunct="1">
              <a:buFont typeface="Wingdings" panose="05000000000000000000" pitchFamily="2" charset="2"/>
              <a:buChar char="Ø"/>
              <a:defRPr/>
            </a:pPr>
            <a:r>
              <a:rPr lang="pl-PL" sz="1600" dirty="0"/>
              <a:t>niewielka liczba organizacji społecznych/liczba członków (fundacje, stowarzyszenia);</a:t>
            </a:r>
          </a:p>
          <a:p>
            <a:pPr marL="895350" indent="-447675" algn="just" eaLnBrk="1" hangingPunct="1">
              <a:buFont typeface="Wingdings" panose="05000000000000000000" pitchFamily="2" charset="2"/>
              <a:buChar char="Ø"/>
              <a:defRPr/>
            </a:pPr>
            <a:r>
              <a:rPr lang="pl-PL" sz="1600" dirty="0"/>
              <a:t>niska frekwencja w wyborach.</a:t>
            </a:r>
          </a:p>
          <a:p>
            <a:pPr marL="895350" indent="-447675" algn="just" eaLnBrk="1" hangingPunct="1">
              <a:buFont typeface="Wingdings" panose="05000000000000000000" pitchFamily="2" charset="2"/>
              <a:buChar char="Ø"/>
              <a:defRPr/>
            </a:pPr>
            <a:endParaRPr lang="pl-PL" sz="1600" dirty="0"/>
          </a:p>
          <a:p>
            <a:pPr marL="447675" indent="0" algn="just" eaLnBrk="1" hangingPunct="1">
              <a:buFont typeface="Calibri" pitchFamily="34" charset="0"/>
              <a:buNone/>
              <a:defRPr/>
            </a:pPr>
            <a:r>
              <a:rPr lang="pl-PL" sz="1600" b="1" dirty="0"/>
              <a:t>Identyfikacja negatywnych zjawisk społecznych jest fundamentem diagnozy.</a:t>
            </a:r>
            <a:endParaRPr lang="pl-PL" altLang="pl-PL" b="1" i="1" dirty="0">
              <a:latin typeface="+mj-lt"/>
            </a:endParaRPr>
          </a:p>
        </p:txBody>
      </p:sp>
      <p:sp>
        <p:nvSpPr>
          <p:cNvPr id="2" name="Tytuł 1"/>
          <p:cNvSpPr>
            <a:spLocks noGrp="1"/>
          </p:cNvSpPr>
          <p:nvPr>
            <p:ph type="title" idx="4294967295"/>
          </p:nvPr>
        </p:nvSpPr>
        <p:spPr>
          <a:xfrm>
            <a:off x="0" y="561975"/>
            <a:ext cx="9144000" cy="473075"/>
          </a:xfrm>
        </p:spPr>
        <p:txBody>
          <a:bodyPr rtlCol="0">
            <a:noAutofit/>
          </a:bodyPr>
          <a:lstStyle/>
          <a:p>
            <a:pPr algn="ctr" eaLnBrk="1" fontAlgn="auto" hangingPunct="1">
              <a:spcAft>
                <a:spcPts val="0"/>
              </a:spcAft>
              <a:defRPr/>
            </a:pPr>
            <a:r>
              <a:rPr lang="pl-PL" sz="3200" dirty="0">
                <a:solidFill>
                  <a:schemeClr val="tx1">
                    <a:lumMod val="75000"/>
                    <a:lumOff val="25000"/>
                  </a:schemeClr>
                </a:solidFill>
                <a:ea typeface="+mj-ea"/>
              </a:rPr>
              <a:t>	</a:t>
            </a:r>
            <a:r>
              <a:rPr lang="pl-PL" altLang="pl-PL" sz="3200" i="1" dirty="0"/>
              <a:t/>
            </a:r>
            <a:br>
              <a:rPr lang="pl-PL" altLang="pl-PL" sz="3200" i="1" dirty="0"/>
            </a:br>
            <a:r>
              <a:rPr lang="pl-PL" altLang="pl-PL" sz="3200" i="1" dirty="0"/>
              <a:t>Zjawiska kryzysowe i sposób ich pomiaru</a:t>
            </a:r>
            <a:endParaRPr lang="pl-PL" sz="3200" u="sng" dirty="0">
              <a:solidFill>
                <a:schemeClr val="tx1">
                  <a:lumMod val="75000"/>
                  <a:lumOff val="25000"/>
                </a:schemeClr>
              </a:solidFill>
              <a:ea typeface="+mj-ea"/>
            </a:endParaRPr>
          </a:p>
        </p:txBody>
      </p:sp>
      <p:pic>
        <p:nvPicPr>
          <p:cNvPr id="24579" name="Picture 5"/>
          <p:cNvPicPr>
            <a:picLocks noChangeAspect="1" noChangeArrowheads="1"/>
          </p:cNvPicPr>
          <p:nvPr/>
        </p:nvPicPr>
        <p:blipFill>
          <a:blip r:embed="rId2"/>
          <a:srcRect/>
          <a:stretch>
            <a:fillRect/>
          </a:stretch>
        </p:blipFill>
        <p:spPr bwMode="auto">
          <a:xfrm>
            <a:off x="1814513" y="60325"/>
            <a:ext cx="5438775" cy="390525"/>
          </a:xfrm>
          <a:prstGeom prst="rect">
            <a:avLst/>
          </a:prstGeom>
          <a:noFill/>
          <a:ln w="9525">
            <a:noFill/>
            <a:miter lim="800000"/>
            <a:headEnd/>
            <a:tailEnd/>
          </a:ln>
        </p:spPr>
      </p:pic>
      <p:sp>
        <p:nvSpPr>
          <p:cNvPr id="24580" name="Symbol zastępczy numeru slajdu 2"/>
          <p:cNvSpPr>
            <a:spLocks noGrp="1"/>
          </p:cNvSpPr>
          <p:nvPr>
            <p:ph type="sldNum" sz="quarter" idx="12"/>
          </p:nvPr>
        </p:nvSpPr>
        <p:spPr bwMode="auto">
          <a:noFill/>
          <a:ln>
            <a:miter lim="800000"/>
            <a:headEnd/>
            <a:tailEnd/>
          </a:ln>
        </p:spPr>
        <p:txBody>
          <a:bodyPr/>
          <a:lstStyle/>
          <a:p>
            <a:fld id="{C383709A-151C-40C0-AA7A-C83590ECDB6F}" type="slidenum">
              <a:rPr lang="en-US" altLang="pl-PL" smtClean="0"/>
              <a:pPr/>
              <a:t>10</a:t>
            </a:fld>
            <a:endParaRPr lang="en-US" altLang="pl-PL" smtClean="0"/>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zawartości 2"/>
          <p:cNvSpPr>
            <a:spLocks noGrp="1"/>
          </p:cNvSpPr>
          <p:nvPr>
            <p:ph idx="4294967295"/>
          </p:nvPr>
        </p:nvSpPr>
        <p:spPr>
          <a:xfrm>
            <a:off x="800100" y="1270000"/>
            <a:ext cx="7543800" cy="4973638"/>
          </a:xfrm>
        </p:spPr>
        <p:txBody>
          <a:bodyPr>
            <a:noAutofit/>
          </a:bodyPr>
          <a:lstStyle/>
          <a:p>
            <a:pPr marL="0" indent="0" algn="just" eaLnBrk="1" hangingPunct="1">
              <a:buFont typeface="Calibri" pitchFamily="34" charset="0"/>
              <a:buNone/>
              <a:defRPr/>
            </a:pPr>
            <a:r>
              <a:rPr lang="pl-PL" sz="1600" b="1" dirty="0"/>
              <a:t>przestrzenno-funkcjonalne: </a:t>
            </a:r>
            <a:endParaRPr lang="pl-PL" sz="1600" dirty="0"/>
          </a:p>
          <a:p>
            <a:pPr marL="895350" indent="-447675" algn="just" eaLnBrk="1" hangingPunct="1">
              <a:buFont typeface="Wingdings" panose="05000000000000000000" pitchFamily="2" charset="2"/>
              <a:buChar char="Ø"/>
              <a:defRPr/>
            </a:pPr>
            <a:r>
              <a:rPr lang="pl-PL" sz="1600" dirty="0"/>
              <a:t>degradacja stanu technicznego obiektów budowlanych, w tym o przeznaczeniu mieszkaniowym,</a:t>
            </a:r>
          </a:p>
          <a:p>
            <a:pPr marL="895350" indent="-447675" algn="just" eaLnBrk="1" hangingPunct="1">
              <a:buFont typeface="Wingdings" panose="05000000000000000000" pitchFamily="2" charset="2"/>
              <a:buChar char="Ø"/>
              <a:defRPr/>
            </a:pPr>
            <a:r>
              <a:rPr lang="pl-PL" sz="1600" dirty="0"/>
              <a:t>braku funkcjonowania rozwiązań technicznych umożliwiających efektywne korzystanie z obiektów budowlanych, w szczególności w zakresie energooszczędności i ochrony środowiska;</a:t>
            </a:r>
          </a:p>
          <a:p>
            <a:pPr marL="895350" indent="-447675" algn="just" eaLnBrk="1" hangingPunct="1">
              <a:buFont typeface="Wingdings" panose="05000000000000000000" pitchFamily="2" charset="2"/>
              <a:buChar char="Ø"/>
              <a:defRPr/>
            </a:pPr>
            <a:r>
              <a:rPr lang="pl-PL" sz="1600" dirty="0"/>
              <a:t>niewystarczające wyposażenie w infrastrukturę techniczną i społeczną;</a:t>
            </a:r>
          </a:p>
          <a:p>
            <a:pPr marL="895350" indent="-447675" algn="just" eaLnBrk="1" hangingPunct="1">
              <a:buFont typeface="Wingdings" panose="05000000000000000000" pitchFamily="2" charset="2"/>
              <a:buChar char="Ø"/>
              <a:defRPr/>
            </a:pPr>
            <a:r>
              <a:rPr lang="pl-PL" sz="1600" dirty="0"/>
              <a:t>brak dostępu do podstawowych usług lub ich niskiej jakości;</a:t>
            </a:r>
          </a:p>
          <a:p>
            <a:pPr marL="895350" indent="-447675" algn="just" eaLnBrk="1" hangingPunct="1">
              <a:buFont typeface="Wingdings" panose="05000000000000000000" pitchFamily="2" charset="2"/>
              <a:buChar char="Ø"/>
              <a:defRPr/>
            </a:pPr>
            <a:r>
              <a:rPr lang="pl-PL" sz="1600" dirty="0"/>
              <a:t>niedostosowanie rozwiązań urbanistycznych do zmieniających się funkcji obszaru;</a:t>
            </a:r>
          </a:p>
          <a:p>
            <a:pPr marL="895350" indent="-447675" algn="just" eaLnBrk="1" hangingPunct="1">
              <a:buFont typeface="Wingdings" panose="05000000000000000000" pitchFamily="2" charset="2"/>
              <a:buChar char="Ø"/>
              <a:defRPr/>
            </a:pPr>
            <a:r>
              <a:rPr lang="pl-PL" sz="1600" dirty="0"/>
              <a:t>niski poziom obsługi komunikacyjnej;</a:t>
            </a:r>
          </a:p>
          <a:p>
            <a:pPr marL="895350" indent="-447675" algn="just" eaLnBrk="1" hangingPunct="1">
              <a:buFont typeface="Wingdings" panose="05000000000000000000" pitchFamily="2" charset="2"/>
              <a:buChar char="Ø"/>
              <a:defRPr/>
            </a:pPr>
            <a:r>
              <a:rPr lang="pl-PL" sz="1600" dirty="0"/>
              <a:t>deficyt lub niskiej jakości tereny publiczne.</a:t>
            </a:r>
          </a:p>
          <a:p>
            <a:pPr marL="895350" indent="-447675" algn="just" eaLnBrk="1" hangingPunct="1">
              <a:buFont typeface="Wingdings" panose="05000000000000000000" pitchFamily="2" charset="2"/>
              <a:buChar char="Ø"/>
              <a:defRPr/>
            </a:pPr>
            <a:endParaRPr lang="pl-PL" sz="1600" dirty="0"/>
          </a:p>
        </p:txBody>
      </p:sp>
      <p:sp>
        <p:nvSpPr>
          <p:cNvPr id="2" name="Tytuł 1"/>
          <p:cNvSpPr>
            <a:spLocks noGrp="1"/>
          </p:cNvSpPr>
          <p:nvPr>
            <p:ph type="title" idx="4294967295"/>
          </p:nvPr>
        </p:nvSpPr>
        <p:spPr>
          <a:xfrm>
            <a:off x="0" y="561975"/>
            <a:ext cx="9144000" cy="473075"/>
          </a:xfrm>
        </p:spPr>
        <p:txBody>
          <a:bodyPr rtlCol="0">
            <a:noAutofit/>
          </a:bodyPr>
          <a:lstStyle/>
          <a:p>
            <a:pPr algn="just" eaLnBrk="1" fontAlgn="auto" hangingPunct="1">
              <a:spcAft>
                <a:spcPts val="0"/>
              </a:spcAft>
              <a:defRPr/>
            </a:pPr>
            <a:r>
              <a:rPr lang="pl-PL" sz="3200" dirty="0">
                <a:solidFill>
                  <a:schemeClr val="tx1">
                    <a:lumMod val="75000"/>
                    <a:lumOff val="25000"/>
                  </a:schemeClr>
                </a:solidFill>
                <a:ea typeface="+mj-ea"/>
              </a:rPr>
              <a:t>	</a:t>
            </a:r>
            <a:r>
              <a:rPr lang="pl-PL" altLang="pl-PL" sz="3200" i="1" dirty="0"/>
              <a:t>Zjawiska kryzysowe i sposób ich pomiaru</a:t>
            </a:r>
            <a:endParaRPr lang="pl-PL" sz="3200" u="sng" dirty="0">
              <a:solidFill>
                <a:schemeClr val="tx1">
                  <a:lumMod val="75000"/>
                  <a:lumOff val="25000"/>
                </a:schemeClr>
              </a:solidFill>
              <a:ea typeface="+mj-ea"/>
            </a:endParaRPr>
          </a:p>
        </p:txBody>
      </p:sp>
      <p:pic>
        <p:nvPicPr>
          <p:cNvPr id="25603" name="Picture 5"/>
          <p:cNvPicPr>
            <a:picLocks noChangeAspect="1" noChangeArrowheads="1"/>
          </p:cNvPicPr>
          <p:nvPr/>
        </p:nvPicPr>
        <p:blipFill>
          <a:blip r:embed="rId2"/>
          <a:srcRect/>
          <a:stretch>
            <a:fillRect/>
          </a:stretch>
        </p:blipFill>
        <p:spPr bwMode="auto">
          <a:xfrm>
            <a:off x="1814513" y="60325"/>
            <a:ext cx="5438775" cy="390525"/>
          </a:xfrm>
          <a:prstGeom prst="rect">
            <a:avLst/>
          </a:prstGeom>
          <a:noFill/>
          <a:ln w="9525">
            <a:noFill/>
            <a:miter lim="800000"/>
            <a:headEnd/>
            <a:tailEnd/>
          </a:ln>
        </p:spPr>
      </p:pic>
      <p:sp>
        <p:nvSpPr>
          <p:cNvPr id="25604" name="Symbol zastępczy numeru slajdu 2"/>
          <p:cNvSpPr>
            <a:spLocks noGrp="1"/>
          </p:cNvSpPr>
          <p:nvPr>
            <p:ph type="sldNum" sz="quarter" idx="12"/>
          </p:nvPr>
        </p:nvSpPr>
        <p:spPr bwMode="auto">
          <a:noFill/>
          <a:ln>
            <a:miter lim="800000"/>
            <a:headEnd/>
            <a:tailEnd/>
          </a:ln>
        </p:spPr>
        <p:txBody>
          <a:bodyPr/>
          <a:lstStyle/>
          <a:p>
            <a:fld id="{2E5FE98B-8DB0-4A28-B2B2-885FD00DC0C6}" type="slidenum">
              <a:rPr lang="en-US" altLang="pl-PL" smtClean="0"/>
              <a:pPr/>
              <a:t>11</a:t>
            </a:fld>
            <a:endParaRPr lang="en-US" altLang="pl-PL" smtClean="0"/>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zawartości 2"/>
          <p:cNvSpPr>
            <a:spLocks noGrp="1"/>
          </p:cNvSpPr>
          <p:nvPr>
            <p:ph idx="4294967295"/>
          </p:nvPr>
        </p:nvSpPr>
        <p:spPr>
          <a:xfrm>
            <a:off x="800100" y="1270000"/>
            <a:ext cx="7543800" cy="4973638"/>
          </a:xfrm>
        </p:spPr>
        <p:txBody>
          <a:bodyPr>
            <a:noAutofit/>
          </a:bodyPr>
          <a:lstStyle/>
          <a:p>
            <a:pPr marL="0" indent="0" algn="just" eaLnBrk="1" hangingPunct="1">
              <a:buFont typeface="Calibri" pitchFamily="34" charset="0"/>
              <a:buNone/>
              <a:defRPr/>
            </a:pPr>
            <a:endParaRPr lang="pl-PL" sz="1600" b="1" dirty="0"/>
          </a:p>
          <a:p>
            <a:pPr marL="0" indent="0" algn="just" eaLnBrk="1" hangingPunct="1">
              <a:buFont typeface="Calibri" pitchFamily="34" charset="0"/>
              <a:buNone/>
              <a:defRPr/>
            </a:pPr>
            <a:r>
              <a:rPr lang="pl-PL" sz="1600" b="1" dirty="0"/>
              <a:t>gospodarcze: </a:t>
            </a:r>
            <a:endParaRPr lang="pl-PL" sz="1600" dirty="0"/>
          </a:p>
          <a:p>
            <a:pPr marL="895350" indent="-447675" algn="just" eaLnBrk="1" hangingPunct="1">
              <a:buFont typeface="Wingdings" panose="05000000000000000000" pitchFamily="2" charset="2"/>
              <a:buChar char="Ø"/>
              <a:defRPr/>
            </a:pPr>
            <a:r>
              <a:rPr lang="pl-PL" sz="1600" dirty="0"/>
              <a:t>niski stopień przedsiębiorczości,</a:t>
            </a:r>
          </a:p>
          <a:p>
            <a:pPr marL="895350" indent="-447675" algn="just" eaLnBrk="1" hangingPunct="1">
              <a:buFont typeface="Wingdings" panose="05000000000000000000" pitchFamily="2" charset="2"/>
              <a:buChar char="Ø"/>
              <a:defRPr/>
            </a:pPr>
            <a:r>
              <a:rPr lang="pl-PL" sz="1600" dirty="0"/>
              <a:t>słaba kondycja przedsiębiorstw,</a:t>
            </a:r>
          </a:p>
          <a:p>
            <a:pPr marL="895350" indent="-447675" algn="just" eaLnBrk="1" hangingPunct="1">
              <a:buFont typeface="Wingdings" panose="05000000000000000000" pitchFamily="2" charset="2"/>
              <a:buChar char="Ø"/>
              <a:defRPr/>
            </a:pPr>
            <a:endParaRPr lang="pl-PL" sz="1600" dirty="0"/>
          </a:p>
          <a:p>
            <a:pPr marL="0" indent="0" algn="just" eaLnBrk="1" hangingPunct="1">
              <a:buFont typeface="Calibri" pitchFamily="34" charset="0"/>
              <a:buNone/>
              <a:defRPr/>
            </a:pPr>
            <a:r>
              <a:rPr lang="pl-PL" sz="1600" b="1" dirty="0"/>
              <a:t>środowiskowe: </a:t>
            </a:r>
            <a:endParaRPr lang="pl-PL" sz="1600" dirty="0"/>
          </a:p>
          <a:p>
            <a:pPr marL="895350" indent="-447675" algn="just" eaLnBrk="1" hangingPunct="1">
              <a:buFont typeface="Wingdings" panose="05000000000000000000" pitchFamily="2" charset="2"/>
              <a:buChar char="Ø"/>
              <a:defRPr/>
            </a:pPr>
            <a:r>
              <a:rPr lang="pl-PL" sz="1600" dirty="0"/>
              <a:t>przekroczenie standardów jakości środowiska,</a:t>
            </a:r>
          </a:p>
          <a:p>
            <a:pPr marL="895350" indent="-447675" algn="just" eaLnBrk="1" hangingPunct="1">
              <a:buFont typeface="Wingdings" panose="05000000000000000000" pitchFamily="2" charset="2"/>
              <a:buChar char="Ø"/>
              <a:defRPr/>
            </a:pPr>
            <a:r>
              <a:rPr lang="pl-PL" sz="1600" dirty="0"/>
              <a:t>obecność odpadów stwarzających zagrożenie dla życia, zdrowia, ludzi bądź stanu środowiska.</a:t>
            </a:r>
          </a:p>
          <a:p>
            <a:pPr marL="895350" indent="-447675" algn="just" eaLnBrk="1" hangingPunct="1">
              <a:buFont typeface="Wingdings" panose="05000000000000000000" pitchFamily="2" charset="2"/>
              <a:buChar char="Ø"/>
              <a:defRPr/>
            </a:pPr>
            <a:endParaRPr lang="pl-PL" sz="1600" dirty="0"/>
          </a:p>
        </p:txBody>
      </p:sp>
      <p:sp>
        <p:nvSpPr>
          <p:cNvPr id="2" name="Tytuł 1"/>
          <p:cNvSpPr>
            <a:spLocks noGrp="1"/>
          </p:cNvSpPr>
          <p:nvPr>
            <p:ph type="title" idx="4294967295"/>
          </p:nvPr>
        </p:nvSpPr>
        <p:spPr>
          <a:xfrm>
            <a:off x="0" y="561975"/>
            <a:ext cx="9144000" cy="473075"/>
          </a:xfrm>
        </p:spPr>
        <p:txBody>
          <a:bodyPr rtlCol="0">
            <a:noAutofit/>
          </a:bodyPr>
          <a:lstStyle/>
          <a:p>
            <a:pPr algn="just" eaLnBrk="1" fontAlgn="auto" hangingPunct="1">
              <a:spcAft>
                <a:spcPts val="0"/>
              </a:spcAft>
              <a:defRPr/>
            </a:pPr>
            <a:r>
              <a:rPr lang="pl-PL" sz="3200" dirty="0">
                <a:solidFill>
                  <a:schemeClr val="tx1">
                    <a:lumMod val="75000"/>
                    <a:lumOff val="25000"/>
                  </a:schemeClr>
                </a:solidFill>
                <a:ea typeface="+mj-ea"/>
              </a:rPr>
              <a:t>	</a:t>
            </a:r>
            <a:r>
              <a:rPr lang="pl-PL" altLang="pl-PL" sz="3200" i="1" dirty="0"/>
              <a:t>Zjawiska kryzysowe i sposób ich pomiaru</a:t>
            </a:r>
            <a:endParaRPr lang="pl-PL" sz="3200" u="sng" dirty="0">
              <a:solidFill>
                <a:schemeClr val="tx1">
                  <a:lumMod val="75000"/>
                  <a:lumOff val="25000"/>
                </a:schemeClr>
              </a:solidFill>
              <a:ea typeface="+mj-ea"/>
            </a:endParaRPr>
          </a:p>
        </p:txBody>
      </p:sp>
      <p:pic>
        <p:nvPicPr>
          <p:cNvPr id="26627" name="Picture 5"/>
          <p:cNvPicPr>
            <a:picLocks noChangeAspect="1" noChangeArrowheads="1"/>
          </p:cNvPicPr>
          <p:nvPr/>
        </p:nvPicPr>
        <p:blipFill>
          <a:blip r:embed="rId2"/>
          <a:srcRect/>
          <a:stretch>
            <a:fillRect/>
          </a:stretch>
        </p:blipFill>
        <p:spPr bwMode="auto">
          <a:xfrm>
            <a:off x="1814513" y="60325"/>
            <a:ext cx="5438775" cy="390525"/>
          </a:xfrm>
          <a:prstGeom prst="rect">
            <a:avLst/>
          </a:prstGeom>
          <a:noFill/>
          <a:ln w="9525">
            <a:noFill/>
            <a:miter lim="800000"/>
            <a:headEnd/>
            <a:tailEnd/>
          </a:ln>
        </p:spPr>
      </p:pic>
      <p:sp>
        <p:nvSpPr>
          <p:cNvPr id="26628" name="Symbol zastępczy numeru slajdu 2"/>
          <p:cNvSpPr>
            <a:spLocks noGrp="1"/>
          </p:cNvSpPr>
          <p:nvPr>
            <p:ph type="sldNum" sz="quarter" idx="12"/>
          </p:nvPr>
        </p:nvSpPr>
        <p:spPr bwMode="auto">
          <a:noFill/>
          <a:ln>
            <a:miter lim="800000"/>
            <a:headEnd/>
            <a:tailEnd/>
          </a:ln>
        </p:spPr>
        <p:txBody>
          <a:bodyPr/>
          <a:lstStyle/>
          <a:p>
            <a:fld id="{197DC4EB-3163-4D7E-8739-D2FC56A6F9C4}" type="slidenum">
              <a:rPr lang="en-US" altLang="pl-PL" smtClean="0"/>
              <a:pPr/>
              <a:t>12</a:t>
            </a:fld>
            <a:endParaRPr lang="en-US" altLang="pl-PL" smtClean="0"/>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zawartości 2"/>
          <p:cNvSpPr>
            <a:spLocks noGrp="1"/>
          </p:cNvSpPr>
          <p:nvPr>
            <p:ph idx="4294967295"/>
          </p:nvPr>
        </p:nvSpPr>
        <p:spPr>
          <a:xfrm>
            <a:off x="800100" y="1270000"/>
            <a:ext cx="7543800" cy="4022725"/>
          </a:xfrm>
        </p:spPr>
        <p:txBody>
          <a:bodyPr/>
          <a:lstStyle/>
          <a:p>
            <a:pPr marL="0" indent="0" algn="ctr" eaLnBrk="1" hangingPunct="1">
              <a:buFont typeface="Calibri" pitchFamily="34" charset="0"/>
              <a:buNone/>
              <a:defRPr/>
            </a:pPr>
            <a:endParaRPr lang="pl-PL" altLang="pl-PL" i="1" dirty="0"/>
          </a:p>
          <a:p>
            <a:pPr marL="0" indent="0" algn="ctr" eaLnBrk="1" hangingPunct="1">
              <a:buFont typeface="Calibri" pitchFamily="34" charset="0"/>
              <a:buNone/>
              <a:defRPr/>
            </a:pPr>
            <a:endParaRPr lang="pl-PL" altLang="pl-PL" i="1" dirty="0"/>
          </a:p>
          <a:p>
            <a:pPr marL="0" indent="0" algn="ctr" eaLnBrk="1" hangingPunct="1">
              <a:buFont typeface="Calibri" pitchFamily="34" charset="0"/>
              <a:buNone/>
              <a:defRPr/>
            </a:pPr>
            <a:endParaRPr lang="pl-PL" altLang="pl-PL" i="1" dirty="0"/>
          </a:p>
          <a:p>
            <a:pPr marL="0" indent="0" algn="ctr" eaLnBrk="1" hangingPunct="1">
              <a:buFont typeface="Calibri" pitchFamily="34" charset="0"/>
              <a:buNone/>
              <a:defRPr/>
            </a:pPr>
            <a:r>
              <a:rPr lang="pl-PL" altLang="pl-PL" sz="2800" i="1" dirty="0"/>
              <a:t>Zestawienie części wskaźników/danych zebranych dla Gminy Łomianki</a:t>
            </a:r>
          </a:p>
          <a:p>
            <a:pPr marL="0" indent="0" algn="just" eaLnBrk="1" hangingPunct="1">
              <a:buFont typeface="Calibri" pitchFamily="34" charset="0"/>
              <a:buNone/>
              <a:defRPr/>
            </a:pPr>
            <a:r>
              <a:rPr lang="pl-PL" altLang="pl-PL" i="1" dirty="0">
                <a:latin typeface="+mj-lt"/>
              </a:rPr>
              <a:t> </a:t>
            </a:r>
          </a:p>
          <a:p>
            <a:pPr marL="0" indent="0" algn="just" eaLnBrk="1" hangingPunct="1">
              <a:buFont typeface="Calibri" pitchFamily="34" charset="0"/>
              <a:buNone/>
              <a:defRPr/>
            </a:pPr>
            <a:endParaRPr lang="pl-PL" altLang="pl-PL" i="1" dirty="0">
              <a:latin typeface="+mj-lt"/>
            </a:endParaRPr>
          </a:p>
        </p:txBody>
      </p:sp>
      <p:sp>
        <p:nvSpPr>
          <p:cNvPr id="2" name="Tytuł 1"/>
          <p:cNvSpPr>
            <a:spLocks noGrp="1"/>
          </p:cNvSpPr>
          <p:nvPr>
            <p:ph type="title" idx="4294967295"/>
          </p:nvPr>
        </p:nvSpPr>
        <p:spPr>
          <a:xfrm>
            <a:off x="0" y="0"/>
            <a:ext cx="9144000" cy="923925"/>
          </a:xfrm>
        </p:spPr>
        <p:txBody>
          <a:bodyPr rtlCol="0"/>
          <a:lstStyle/>
          <a:p>
            <a:pPr eaLnBrk="1" fontAlgn="auto" hangingPunct="1">
              <a:spcAft>
                <a:spcPts val="0"/>
              </a:spcAft>
              <a:defRPr/>
            </a:pPr>
            <a:r>
              <a:rPr lang="pl-PL" dirty="0">
                <a:solidFill>
                  <a:schemeClr val="tx1">
                    <a:lumMod val="75000"/>
                    <a:lumOff val="25000"/>
                  </a:schemeClr>
                </a:solidFill>
                <a:ea typeface="+mj-ea"/>
              </a:rPr>
              <a:t>	</a:t>
            </a:r>
            <a:endParaRPr lang="pl-PL" u="sng" dirty="0">
              <a:solidFill>
                <a:schemeClr val="tx1">
                  <a:lumMod val="75000"/>
                  <a:lumOff val="25000"/>
                </a:schemeClr>
              </a:solidFill>
              <a:ea typeface="+mj-ea"/>
            </a:endParaRPr>
          </a:p>
        </p:txBody>
      </p:sp>
      <p:pic>
        <p:nvPicPr>
          <p:cNvPr id="27651" name="Picture 5"/>
          <p:cNvPicPr>
            <a:picLocks noChangeAspect="1" noChangeArrowheads="1"/>
          </p:cNvPicPr>
          <p:nvPr/>
        </p:nvPicPr>
        <p:blipFill>
          <a:blip r:embed="rId2"/>
          <a:srcRect/>
          <a:stretch>
            <a:fillRect/>
          </a:stretch>
        </p:blipFill>
        <p:spPr bwMode="auto">
          <a:xfrm>
            <a:off x="1814513" y="60325"/>
            <a:ext cx="5438775" cy="390525"/>
          </a:xfrm>
          <a:prstGeom prst="rect">
            <a:avLst/>
          </a:prstGeom>
          <a:noFill/>
          <a:ln w="9525">
            <a:noFill/>
            <a:miter lim="800000"/>
            <a:headEnd/>
            <a:tailEnd/>
          </a:ln>
        </p:spPr>
      </p:pic>
      <p:sp>
        <p:nvSpPr>
          <p:cNvPr id="27652" name="Symbol zastępczy numeru slajdu 2"/>
          <p:cNvSpPr>
            <a:spLocks noGrp="1"/>
          </p:cNvSpPr>
          <p:nvPr>
            <p:ph type="sldNum" sz="quarter" idx="12"/>
          </p:nvPr>
        </p:nvSpPr>
        <p:spPr bwMode="auto">
          <a:noFill/>
          <a:ln>
            <a:miter lim="800000"/>
            <a:headEnd/>
            <a:tailEnd/>
          </a:ln>
        </p:spPr>
        <p:txBody>
          <a:bodyPr/>
          <a:lstStyle/>
          <a:p>
            <a:fld id="{7D09BC4D-2742-4E0D-B38D-09180DA8BC14}" type="slidenum">
              <a:rPr lang="en-US" altLang="pl-PL" smtClean="0"/>
              <a:pPr/>
              <a:t>13</a:t>
            </a:fld>
            <a:endParaRPr lang="en-US" altLang="pl-PL" smtClean="0"/>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0" y="561975"/>
            <a:ext cx="9144000" cy="473075"/>
          </a:xfrm>
        </p:spPr>
        <p:txBody>
          <a:bodyPr rtlCol="0">
            <a:noAutofit/>
          </a:bodyPr>
          <a:lstStyle/>
          <a:p>
            <a:pPr algn="just" eaLnBrk="1" fontAlgn="auto" hangingPunct="1">
              <a:spcAft>
                <a:spcPts val="0"/>
              </a:spcAft>
              <a:defRPr/>
            </a:pPr>
            <a:r>
              <a:rPr lang="pl-PL" sz="1400" dirty="0">
                <a:solidFill>
                  <a:schemeClr val="tx1">
                    <a:lumMod val="75000"/>
                    <a:lumOff val="25000"/>
                  </a:schemeClr>
                </a:solidFill>
                <a:ea typeface="+mj-ea"/>
              </a:rPr>
              <a:t>	</a:t>
            </a:r>
            <a:r>
              <a:rPr lang="pl-PL" altLang="pl-PL" sz="2000" i="1" dirty="0"/>
              <a:t>Zestawienie części wskaźników/danych zebranych dla Gminy Łomianki</a:t>
            </a:r>
            <a:endParaRPr lang="pl-PL" sz="1400" u="sng" dirty="0">
              <a:solidFill>
                <a:schemeClr val="tx1">
                  <a:lumMod val="75000"/>
                  <a:lumOff val="25000"/>
                </a:schemeClr>
              </a:solidFill>
              <a:ea typeface="+mj-ea"/>
            </a:endParaRPr>
          </a:p>
        </p:txBody>
      </p:sp>
      <p:pic>
        <p:nvPicPr>
          <p:cNvPr id="28674" name="Picture 5"/>
          <p:cNvPicPr>
            <a:picLocks noChangeAspect="1" noChangeArrowheads="1"/>
          </p:cNvPicPr>
          <p:nvPr/>
        </p:nvPicPr>
        <p:blipFill>
          <a:blip r:embed="rId2"/>
          <a:srcRect/>
          <a:stretch>
            <a:fillRect/>
          </a:stretch>
        </p:blipFill>
        <p:spPr bwMode="auto">
          <a:xfrm>
            <a:off x="1814513" y="60325"/>
            <a:ext cx="5438775" cy="390525"/>
          </a:xfrm>
          <a:prstGeom prst="rect">
            <a:avLst/>
          </a:prstGeom>
          <a:noFill/>
          <a:ln w="9525">
            <a:noFill/>
            <a:miter lim="800000"/>
            <a:headEnd/>
            <a:tailEnd/>
          </a:ln>
        </p:spPr>
      </p:pic>
      <p:sp>
        <p:nvSpPr>
          <p:cNvPr id="28675" name="Symbol zastępczy numeru slajdu 6"/>
          <p:cNvSpPr>
            <a:spLocks noGrp="1"/>
          </p:cNvSpPr>
          <p:nvPr>
            <p:ph type="sldNum" sz="quarter" idx="12"/>
          </p:nvPr>
        </p:nvSpPr>
        <p:spPr bwMode="auto">
          <a:noFill/>
          <a:ln>
            <a:miter lim="800000"/>
            <a:headEnd/>
            <a:tailEnd/>
          </a:ln>
        </p:spPr>
        <p:txBody>
          <a:bodyPr/>
          <a:lstStyle/>
          <a:p>
            <a:fld id="{7731DEE1-3AF9-4703-848E-D9EDEFFCBE35}" type="slidenum">
              <a:rPr lang="en-US" altLang="pl-PL" smtClean="0"/>
              <a:pPr/>
              <a:t>14</a:t>
            </a:fld>
            <a:endParaRPr lang="en-US" altLang="pl-PL" smtClean="0"/>
          </a:p>
        </p:txBody>
      </p:sp>
      <p:pic>
        <p:nvPicPr>
          <p:cNvPr id="28676" name="Obraz 2"/>
          <p:cNvPicPr>
            <a:picLocks noChangeAspect="1"/>
          </p:cNvPicPr>
          <p:nvPr/>
        </p:nvPicPr>
        <p:blipFill>
          <a:blip r:embed="rId3"/>
          <a:srcRect/>
          <a:stretch>
            <a:fillRect/>
          </a:stretch>
        </p:blipFill>
        <p:spPr bwMode="auto">
          <a:xfrm>
            <a:off x="652463" y="450850"/>
            <a:ext cx="7634287" cy="5868988"/>
          </a:xfrm>
          <a:prstGeom prst="rect">
            <a:avLst/>
          </a:prstGeom>
          <a:noFill/>
          <a:ln w="9525">
            <a:noFill/>
            <a:miter lim="800000"/>
            <a:headEnd/>
            <a:tailEnd/>
          </a:ln>
        </p:spPr>
      </p:pic>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zawartości 2"/>
          <p:cNvSpPr>
            <a:spLocks noGrp="1"/>
          </p:cNvSpPr>
          <p:nvPr>
            <p:ph idx="4294967295"/>
          </p:nvPr>
        </p:nvSpPr>
        <p:spPr>
          <a:xfrm>
            <a:off x="800100" y="1270000"/>
            <a:ext cx="7543800" cy="4022725"/>
          </a:xfrm>
        </p:spPr>
        <p:txBody>
          <a:bodyPr/>
          <a:lstStyle/>
          <a:p>
            <a:pPr marL="0" indent="0" algn="ctr" eaLnBrk="1" hangingPunct="1">
              <a:buFont typeface="Calibri" pitchFamily="34" charset="0"/>
              <a:buNone/>
              <a:defRPr/>
            </a:pPr>
            <a:endParaRPr lang="pl-PL" altLang="pl-PL" i="1" dirty="0"/>
          </a:p>
          <a:p>
            <a:pPr marL="0" indent="0" algn="ctr" eaLnBrk="1" hangingPunct="1">
              <a:buFont typeface="Calibri" pitchFamily="34" charset="0"/>
              <a:buNone/>
              <a:defRPr/>
            </a:pPr>
            <a:endParaRPr lang="pl-PL" altLang="pl-PL" i="1" dirty="0"/>
          </a:p>
          <a:p>
            <a:pPr marL="0" indent="0" algn="ctr" eaLnBrk="1" hangingPunct="1">
              <a:buFont typeface="Calibri" pitchFamily="34" charset="0"/>
              <a:buNone/>
              <a:defRPr/>
            </a:pPr>
            <a:endParaRPr lang="pl-PL" altLang="pl-PL" sz="1600" i="1" dirty="0"/>
          </a:p>
          <a:p>
            <a:pPr marL="0" indent="0" algn="ctr" eaLnBrk="1" hangingPunct="1">
              <a:buFont typeface="Calibri" pitchFamily="34" charset="0"/>
              <a:buNone/>
              <a:defRPr/>
            </a:pPr>
            <a:r>
              <a:rPr lang="pl-PL" altLang="pl-PL" i="1" dirty="0"/>
              <a:t>Jakie problemy występują w Gminie Łomianki?</a:t>
            </a:r>
            <a:br>
              <a:rPr lang="pl-PL" altLang="pl-PL" i="1" dirty="0"/>
            </a:br>
            <a:r>
              <a:rPr lang="pl-PL" altLang="pl-PL" i="1" dirty="0"/>
              <a:t> – </a:t>
            </a:r>
            <a:r>
              <a:rPr lang="pl-PL" altLang="pl-PL" b="1" i="1" dirty="0"/>
              <a:t>część warsztatowa</a:t>
            </a:r>
          </a:p>
          <a:p>
            <a:pPr marL="0" indent="0" algn="ctr" eaLnBrk="1" hangingPunct="1">
              <a:buFont typeface="Calibri" pitchFamily="34" charset="0"/>
              <a:buNone/>
              <a:defRPr/>
            </a:pPr>
            <a:endParaRPr lang="pl-PL" altLang="pl-PL" sz="2800" i="1" dirty="0"/>
          </a:p>
          <a:p>
            <a:pPr marL="0" indent="0" algn="just" eaLnBrk="1" hangingPunct="1">
              <a:buFont typeface="Calibri" pitchFamily="34" charset="0"/>
              <a:buNone/>
              <a:defRPr/>
            </a:pPr>
            <a:r>
              <a:rPr lang="pl-PL" altLang="pl-PL" i="1" dirty="0">
                <a:latin typeface="+mj-lt"/>
              </a:rPr>
              <a:t> </a:t>
            </a:r>
          </a:p>
          <a:p>
            <a:pPr marL="0" indent="0" algn="just" eaLnBrk="1" hangingPunct="1">
              <a:buFont typeface="Calibri" pitchFamily="34" charset="0"/>
              <a:buNone/>
              <a:defRPr/>
            </a:pPr>
            <a:endParaRPr lang="pl-PL" altLang="pl-PL" i="1" dirty="0">
              <a:latin typeface="+mj-lt"/>
            </a:endParaRPr>
          </a:p>
        </p:txBody>
      </p:sp>
      <p:sp>
        <p:nvSpPr>
          <p:cNvPr id="2" name="Tytuł 1"/>
          <p:cNvSpPr>
            <a:spLocks noGrp="1"/>
          </p:cNvSpPr>
          <p:nvPr>
            <p:ph type="title" idx="4294967295"/>
          </p:nvPr>
        </p:nvSpPr>
        <p:spPr>
          <a:xfrm>
            <a:off x="0" y="0"/>
            <a:ext cx="9144000" cy="923925"/>
          </a:xfrm>
        </p:spPr>
        <p:txBody>
          <a:bodyPr rtlCol="0"/>
          <a:lstStyle/>
          <a:p>
            <a:pPr eaLnBrk="1" fontAlgn="auto" hangingPunct="1">
              <a:spcAft>
                <a:spcPts val="0"/>
              </a:spcAft>
              <a:defRPr/>
            </a:pPr>
            <a:r>
              <a:rPr lang="pl-PL" dirty="0">
                <a:solidFill>
                  <a:schemeClr val="tx1">
                    <a:lumMod val="75000"/>
                    <a:lumOff val="25000"/>
                  </a:schemeClr>
                </a:solidFill>
                <a:ea typeface="+mj-ea"/>
              </a:rPr>
              <a:t>	</a:t>
            </a:r>
            <a:endParaRPr lang="pl-PL" u="sng" dirty="0">
              <a:solidFill>
                <a:schemeClr val="tx1">
                  <a:lumMod val="75000"/>
                  <a:lumOff val="25000"/>
                </a:schemeClr>
              </a:solidFill>
              <a:ea typeface="+mj-ea"/>
            </a:endParaRPr>
          </a:p>
        </p:txBody>
      </p:sp>
      <p:pic>
        <p:nvPicPr>
          <p:cNvPr id="29699" name="Picture 5"/>
          <p:cNvPicPr>
            <a:picLocks noChangeAspect="1" noChangeArrowheads="1"/>
          </p:cNvPicPr>
          <p:nvPr/>
        </p:nvPicPr>
        <p:blipFill>
          <a:blip r:embed="rId2"/>
          <a:srcRect/>
          <a:stretch>
            <a:fillRect/>
          </a:stretch>
        </p:blipFill>
        <p:spPr bwMode="auto">
          <a:xfrm>
            <a:off x="1814513" y="60325"/>
            <a:ext cx="5438775" cy="390525"/>
          </a:xfrm>
          <a:prstGeom prst="rect">
            <a:avLst/>
          </a:prstGeom>
          <a:noFill/>
          <a:ln w="9525">
            <a:noFill/>
            <a:miter lim="800000"/>
            <a:headEnd/>
            <a:tailEnd/>
          </a:ln>
        </p:spPr>
      </p:pic>
      <p:sp>
        <p:nvSpPr>
          <p:cNvPr id="29700" name="Symbol zastępczy numeru slajdu 2"/>
          <p:cNvSpPr>
            <a:spLocks noGrp="1"/>
          </p:cNvSpPr>
          <p:nvPr>
            <p:ph type="sldNum" sz="quarter" idx="12"/>
          </p:nvPr>
        </p:nvSpPr>
        <p:spPr bwMode="auto">
          <a:noFill/>
          <a:ln>
            <a:miter lim="800000"/>
            <a:headEnd/>
            <a:tailEnd/>
          </a:ln>
        </p:spPr>
        <p:txBody>
          <a:bodyPr/>
          <a:lstStyle/>
          <a:p>
            <a:fld id="{CB4E1EB4-57CB-4AD6-816A-7587A098DEF6}" type="slidenum">
              <a:rPr lang="en-US" altLang="pl-PL" smtClean="0"/>
              <a:pPr/>
              <a:t>15</a:t>
            </a:fld>
            <a:endParaRPr lang="en-US" altLang="pl-PL" smtClean="0"/>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zawartości 2"/>
          <p:cNvSpPr>
            <a:spLocks noGrp="1"/>
          </p:cNvSpPr>
          <p:nvPr>
            <p:ph idx="4294967295"/>
          </p:nvPr>
        </p:nvSpPr>
        <p:spPr>
          <a:xfrm>
            <a:off x="800100" y="1270000"/>
            <a:ext cx="7543800" cy="4022725"/>
          </a:xfrm>
        </p:spPr>
        <p:txBody>
          <a:bodyPr/>
          <a:lstStyle/>
          <a:p>
            <a:pPr marL="0" indent="0" algn="ctr" eaLnBrk="1" hangingPunct="1">
              <a:buFont typeface="Calibri" pitchFamily="34" charset="0"/>
              <a:buNone/>
              <a:defRPr/>
            </a:pPr>
            <a:endParaRPr lang="pl-PL" altLang="pl-PL" i="1" dirty="0"/>
          </a:p>
          <a:p>
            <a:pPr marL="0" indent="0" algn="ctr" eaLnBrk="1" hangingPunct="1">
              <a:buFont typeface="Calibri" pitchFamily="34" charset="0"/>
              <a:buNone/>
              <a:defRPr/>
            </a:pPr>
            <a:endParaRPr lang="pl-PL" altLang="pl-PL" i="1" dirty="0"/>
          </a:p>
          <a:p>
            <a:pPr marL="0" indent="0" algn="ctr" eaLnBrk="1" hangingPunct="1">
              <a:buFont typeface="Calibri" pitchFamily="34" charset="0"/>
              <a:buNone/>
              <a:defRPr/>
            </a:pPr>
            <a:endParaRPr lang="pl-PL" altLang="pl-PL" i="1" dirty="0"/>
          </a:p>
          <a:p>
            <a:pPr marL="0" indent="0" algn="ctr" eaLnBrk="1" hangingPunct="1">
              <a:buFont typeface="Calibri" pitchFamily="34" charset="0"/>
              <a:buNone/>
              <a:defRPr/>
            </a:pPr>
            <a:r>
              <a:rPr lang="pl-PL" altLang="pl-PL" sz="2800" i="1" dirty="0"/>
              <a:t>Projekty odpowiedzią na zdiagnozowane problemy - dobre praktyki</a:t>
            </a:r>
            <a:endParaRPr lang="pl-PL" altLang="pl-PL" sz="1800" i="1" dirty="0"/>
          </a:p>
          <a:p>
            <a:pPr marL="0" indent="0" eaLnBrk="1" hangingPunct="1">
              <a:buFont typeface="Calibri" pitchFamily="34" charset="0"/>
              <a:buNone/>
              <a:defRPr/>
            </a:pPr>
            <a:r>
              <a:rPr lang="pl-PL" altLang="pl-PL" sz="1800" i="1" dirty="0"/>
              <a:t>Na podstawie:</a:t>
            </a:r>
          </a:p>
          <a:p>
            <a:pPr marL="0" indent="0" algn="just" eaLnBrk="1" hangingPunct="1">
              <a:buFont typeface="Calibri" pitchFamily="34" charset="0"/>
              <a:buNone/>
              <a:defRPr/>
            </a:pPr>
            <a:r>
              <a:rPr lang="pl-PL" altLang="pl-PL" sz="1400" i="1" dirty="0"/>
              <a:t>Katalog dobrych praktyk programów rewitalizacji społecznej finansowanych w ramach zadania „Realizacja 20 pilotażowych Programów Rewitalizacji Społecznej” w projekcie systemowym 1.17 „Rewitalizacja Społeczna” realizowanym przez Centrum Rozwoju Zasobów Ludzkich (CRZL), 2013</a:t>
            </a:r>
          </a:p>
          <a:p>
            <a:pPr marL="0" indent="0" algn="just" eaLnBrk="1" hangingPunct="1">
              <a:buFont typeface="Calibri" pitchFamily="34" charset="0"/>
              <a:buNone/>
              <a:defRPr/>
            </a:pPr>
            <a:r>
              <a:rPr lang="pl-PL" sz="1400" i="1" dirty="0"/>
              <a:t>Ludzie. Przestrzeń. Zmiana. Dobre praktyki w rewitalizacji polskich miast, Ministerstwo Rozwoju, Warszawa 2016</a:t>
            </a:r>
          </a:p>
          <a:p>
            <a:pPr marL="0" indent="0" algn="ctr" eaLnBrk="1" hangingPunct="1">
              <a:buFont typeface="Calibri" pitchFamily="34" charset="0"/>
              <a:buNone/>
              <a:defRPr/>
            </a:pPr>
            <a:endParaRPr lang="pl-PL" altLang="pl-PL" sz="2800" b="1" i="1" dirty="0"/>
          </a:p>
          <a:p>
            <a:pPr marL="0" indent="0" algn="ctr" eaLnBrk="1" hangingPunct="1">
              <a:buFont typeface="Calibri" pitchFamily="34" charset="0"/>
              <a:buNone/>
              <a:defRPr/>
            </a:pPr>
            <a:endParaRPr lang="pl-PL" altLang="pl-PL" sz="2800" i="1" dirty="0"/>
          </a:p>
          <a:p>
            <a:pPr marL="0" indent="0" algn="just" eaLnBrk="1" hangingPunct="1">
              <a:buFont typeface="Calibri" pitchFamily="34" charset="0"/>
              <a:buNone/>
              <a:defRPr/>
            </a:pPr>
            <a:r>
              <a:rPr lang="pl-PL" altLang="pl-PL" i="1" dirty="0">
                <a:latin typeface="+mj-lt"/>
              </a:rPr>
              <a:t> </a:t>
            </a:r>
          </a:p>
          <a:p>
            <a:pPr marL="0" indent="0" algn="just" eaLnBrk="1" hangingPunct="1">
              <a:buFont typeface="Calibri" pitchFamily="34" charset="0"/>
              <a:buNone/>
              <a:defRPr/>
            </a:pPr>
            <a:endParaRPr lang="pl-PL" altLang="pl-PL" i="1" dirty="0">
              <a:latin typeface="+mj-lt"/>
            </a:endParaRPr>
          </a:p>
        </p:txBody>
      </p:sp>
      <p:sp>
        <p:nvSpPr>
          <p:cNvPr id="2" name="Tytuł 1"/>
          <p:cNvSpPr>
            <a:spLocks noGrp="1"/>
          </p:cNvSpPr>
          <p:nvPr>
            <p:ph type="title" idx="4294967295"/>
          </p:nvPr>
        </p:nvSpPr>
        <p:spPr>
          <a:xfrm>
            <a:off x="0" y="0"/>
            <a:ext cx="9144000" cy="923925"/>
          </a:xfrm>
        </p:spPr>
        <p:txBody>
          <a:bodyPr rtlCol="0"/>
          <a:lstStyle/>
          <a:p>
            <a:pPr eaLnBrk="1" fontAlgn="auto" hangingPunct="1">
              <a:spcAft>
                <a:spcPts val="0"/>
              </a:spcAft>
              <a:defRPr/>
            </a:pPr>
            <a:r>
              <a:rPr lang="pl-PL" dirty="0">
                <a:solidFill>
                  <a:schemeClr val="tx1">
                    <a:lumMod val="75000"/>
                    <a:lumOff val="25000"/>
                  </a:schemeClr>
                </a:solidFill>
                <a:ea typeface="+mj-ea"/>
              </a:rPr>
              <a:t>	</a:t>
            </a:r>
            <a:endParaRPr lang="pl-PL" u="sng" dirty="0">
              <a:solidFill>
                <a:schemeClr val="tx1">
                  <a:lumMod val="75000"/>
                  <a:lumOff val="25000"/>
                </a:schemeClr>
              </a:solidFill>
              <a:ea typeface="+mj-ea"/>
            </a:endParaRPr>
          </a:p>
        </p:txBody>
      </p:sp>
      <p:pic>
        <p:nvPicPr>
          <p:cNvPr id="30723" name="Picture 5"/>
          <p:cNvPicPr>
            <a:picLocks noChangeAspect="1" noChangeArrowheads="1"/>
          </p:cNvPicPr>
          <p:nvPr/>
        </p:nvPicPr>
        <p:blipFill>
          <a:blip r:embed="rId2"/>
          <a:srcRect/>
          <a:stretch>
            <a:fillRect/>
          </a:stretch>
        </p:blipFill>
        <p:spPr bwMode="auto">
          <a:xfrm>
            <a:off x="1814513" y="60325"/>
            <a:ext cx="5438775" cy="390525"/>
          </a:xfrm>
          <a:prstGeom prst="rect">
            <a:avLst/>
          </a:prstGeom>
          <a:noFill/>
          <a:ln w="9525">
            <a:noFill/>
            <a:miter lim="800000"/>
            <a:headEnd/>
            <a:tailEnd/>
          </a:ln>
        </p:spPr>
      </p:pic>
      <p:sp>
        <p:nvSpPr>
          <p:cNvPr id="30724" name="Symbol zastępczy numeru slajdu 2"/>
          <p:cNvSpPr>
            <a:spLocks noGrp="1"/>
          </p:cNvSpPr>
          <p:nvPr>
            <p:ph type="sldNum" sz="quarter" idx="12"/>
          </p:nvPr>
        </p:nvSpPr>
        <p:spPr bwMode="auto">
          <a:noFill/>
          <a:ln>
            <a:miter lim="800000"/>
            <a:headEnd/>
            <a:tailEnd/>
          </a:ln>
        </p:spPr>
        <p:txBody>
          <a:bodyPr/>
          <a:lstStyle/>
          <a:p>
            <a:fld id="{FA2ED894-86CC-4E9C-96C2-F305AD4D3317}" type="slidenum">
              <a:rPr lang="en-US" altLang="pl-PL" smtClean="0"/>
              <a:pPr/>
              <a:t>16</a:t>
            </a:fld>
            <a:endParaRPr lang="en-US" altLang="pl-PL" smtClean="0"/>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zawartości 2"/>
          <p:cNvSpPr>
            <a:spLocks noGrp="1"/>
          </p:cNvSpPr>
          <p:nvPr>
            <p:ph idx="4294967295"/>
          </p:nvPr>
        </p:nvSpPr>
        <p:spPr>
          <a:xfrm>
            <a:off x="800100" y="1050925"/>
            <a:ext cx="7543800" cy="4973638"/>
          </a:xfrm>
        </p:spPr>
        <p:txBody>
          <a:bodyPr>
            <a:noAutofit/>
          </a:bodyPr>
          <a:lstStyle/>
          <a:p>
            <a:pPr marL="447675" indent="0" algn="just" eaLnBrk="1" hangingPunct="1">
              <a:buFont typeface="Calibri" pitchFamily="34" charset="0"/>
              <a:buNone/>
              <a:defRPr/>
            </a:pPr>
            <a:r>
              <a:rPr lang="pl-PL" b="1" dirty="0"/>
              <a:t>Centrum Integracji Młodzieży, Barczewo</a:t>
            </a:r>
          </a:p>
          <a:p>
            <a:pPr marL="447675" indent="-266700" algn="just" eaLnBrk="1" hangingPunct="1">
              <a:buFont typeface="Wingdings" panose="05000000000000000000" pitchFamily="2" charset="2"/>
              <a:buChar char="Ø"/>
              <a:defRPr/>
            </a:pPr>
            <a:r>
              <a:rPr lang="pl-PL" sz="1600" dirty="0"/>
              <a:t>Liderem projektu był Miejski Ośrodek Pomocy Społecznej w Barczewie, któremu towarzyszyła w roli partnera organizacja pozarządowa – Fundacja Rozwoju Demokracji Lokalnej. </a:t>
            </a:r>
          </a:p>
          <a:p>
            <a:pPr marL="447675" indent="-266700" algn="just" eaLnBrk="1" hangingPunct="1">
              <a:buFont typeface="Wingdings" panose="05000000000000000000" pitchFamily="2" charset="2"/>
              <a:buChar char="Ø"/>
              <a:defRPr/>
            </a:pPr>
            <a:r>
              <a:rPr lang="pl-PL" sz="1600" dirty="0"/>
              <a:t>Teren objęty programem leży w województwie warmińsko-mazurskim, w powiecie olsztyńskim, w bezpośrednim sąsiedztwie Olsztyna, czyli w jednym z najuboższych regionów Polski. Jest on dotknięty wieloma kwestiami społecznymi, w tym zwłaszcza: bezrobociem strukturalnym, ubóstwem (także ubóstwem skrajnym!) oraz wykluczeniem społecznym. </a:t>
            </a:r>
          </a:p>
          <a:p>
            <a:pPr marL="447675" indent="-266700" algn="just" eaLnBrk="1" hangingPunct="1">
              <a:buFont typeface="Wingdings" panose="05000000000000000000" pitchFamily="2" charset="2"/>
              <a:buChar char="Ø"/>
              <a:defRPr/>
            </a:pPr>
            <a:r>
              <a:rPr lang="pl-PL" sz="1600" dirty="0"/>
              <a:t>Ostatecznie w projekcie wzięło udział pięćdziesięciu beneficjentów (dwudziestu pięciu mężczyzn, dwadzieścia pięć kobiet, w tym dziesięć osób z niepełnosprawnościami (po pięć osób każdej płci)), którzy zostali wyłonieni na podstawie diagnozy dotyczącej podstawowych dla tego obszaru problemów społecznych, czyli bezrobocia i wykluczenia społecznego oraz potencjalnej możliwości dziedziczenia statusu oraz dysfunkcjonalnych </a:t>
            </a:r>
            <a:r>
              <a:rPr lang="pl-PL" sz="1600" dirty="0" err="1"/>
              <a:t>zachowań</a:t>
            </a:r>
            <a:r>
              <a:rPr lang="pl-PL" sz="1600" dirty="0"/>
              <a:t> rodziców.</a:t>
            </a:r>
          </a:p>
          <a:p>
            <a:pPr marL="447675" indent="-266700" algn="just" eaLnBrk="1" hangingPunct="1">
              <a:buFont typeface="Wingdings" panose="05000000000000000000" pitchFamily="2" charset="2"/>
              <a:buChar char="Ø"/>
              <a:defRPr/>
            </a:pPr>
            <a:r>
              <a:rPr lang="pl-PL" sz="1600" dirty="0"/>
              <a:t>W wyniku projektu pięcioro z nich podjęło naukę, dziesięcioro zostało zatrudnionych, wszyscy zaś zgłosili chęć dalszego uczestniczenia w tego typu programach, co zgodnie z wynikami badań ewaluacyjnych może świadczyć o zrealizowaniu głównego celu projektu, czyli zmianie postaw, zaktywizowaniu beneficjentów oraz wyraźnej poprawie ich relacji z otoczeniem.</a:t>
            </a:r>
          </a:p>
          <a:p>
            <a:pPr marL="895350" indent="-447675" algn="just" eaLnBrk="1" hangingPunct="1">
              <a:buFont typeface="Wingdings" panose="05000000000000000000" pitchFamily="2" charset="2"/>
              <a:buChar char="Ø"/>
              <a:defRPr/>
            </a:pPr>
            <a:endParaRPr lang="pl-PL" sz="1600" dirty="0"/>
          </a:p>
        </p:txBody>
      </p:sp>
      <p:sp>
        <p:nvSpPr>
          <p:cNvPr id="2" name="Tytuł 1"/>
          <p:cNvSpPr>
            <a:spLocks noGrp="1"/>
          </p:cNvSpPr>
          <p:nvPr>
            <p:ph type="title" idx="4294967295"/>
          </p:nvPr>
        </p:nvSpPr>
        <p:spPr>
          <a:xfrm>
            <a:off x="0" y="561975"/>
            <a:ext cx="9144000" cy="473075"/>
          </a:xfrm>
        </p:spPr>
        <p:txBody>
          <a:bodyPr rtlCol="0">
            <a:noAutofit/>
          </a:bodyPr>
          <a:lstStyle/>
          <a:p>
            <a:pPr algn="just" eaLnBrk="1" fontAlgn="auto" hangingPunct="1">
              <a:spcAft>
                <a:spcPts val="0"/>
              </a:spcAft>
              <a:defRPr/>
            </a:pPr>
            <a:r>
              <a:rPr lang="pl-PL" sz="3200" dirty="0">
                <a:solidFill>
                  <a:schemeClr val="tx1">
                    <a:lumMod val="75000"/>
                    <a:lumOff val="25000"/>
                  </a:schemeClr>
                </a:solidFill>
                <a:ea typeface="+mj-ea"/>
              </a:rPr>
              <a:t>			</a:t>
            </a:r>
            <a:r>
              <a:rPr lang="pl-PL" altLang="pl-PL" sz="2400" i="1" dirty="0"/>
              <a:t>Dobre praktyki w rewitalizacji</a:t>
            </a:r>
            <a:endParaRPr lang="pl-PL" sz="3200" u="sng" dirty="0">
              <a:solidFill>
                <a:schemeClr val="tx1">
                  <a:lumMod val="75000"/>
                  <a:lumOff val="25000"/>
                </a:schemeClr>
              </a:solidFill>
              <a:ea typeface="+mj-ea"/>
            </a:endParaRPr>
          </a:p>
        </p:txBody>
      </p:sp>
      <p:pic>
        <p:nvPicPr>
          <p:cNvPr id="31747" name="Picture 5"/>
          <p:cNvPicPr>
            <a:picLocks noChangeAspect="1" noChangeArrowheads="1"/>
          </p:cNvPicPr>
          <p:nvPr/>
        </p:nvPicPr>
        <p:blipFill>
          <a:blip r:embed="rId2"/>
          <a:srcRect/>
          <a:stretch>
            <a:fillRect/>
          </a:stretch>
        </p:blipFill>
        <p:spPr bwMode="auto">
          <a:xfrm>
            <a:off x="1814513" y="60325"/>
            <a:ext cx="5438775" cy="390525"/>
          </a:xfrm>
          <a:prstGeom prst="rect">
            <a:avLst/>
          </a:prstGeom>
          <a:noFill/>
          <a:ln w="9525">
            <a:noFill/>
            <a:miter lim="800000"/>
            <a:headEnd/>
            <a:tailEnd/>
          </a:ln>
        </p:spPr>
      </p:pic>
      <p:sp>
        <p:nvSpPr>
          <p:cNvPr id="31748" name="Symbol zastępczy numeru slajdu 2"/>
          <p:cNvSpPr>
            <a:spLocks noGrp="1"/>
          </p:cNvSpPr>
          <p:nvPr>
            <p:ph type="sldNum" sz="quarter" idx="12"/>
          </p:nvPr>
        </p:nvSpPr>
        <p:spPr bwMode="auto">
          <a:noFill/>
          <a:ln>
            <a:miter lim="800000"/>
            <a:headEnd/>
            <a:tailEnd/>
          </a:ln>
        </p:spPr>
        <p:txBody>
          <a:bodyPr/>
          <a:lstStyle/>
          <a:p>
            <a:fld id="{A1E15EE7-D4B7-48B7-8E18-EA1C77956510}" type="slidenum">
              <a:rPr lang="en-US" altLang="pl-PL" smtClean="0"/>
              <a:pPr/>
              <a:t>17</a:t>
            </a:fld>
            <a:endParaRPr lang="en-US" altLang="pl-PL" smtClean="0"/>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zawartości 2"/>
          <p:cNvSpPr>
            <a:spLocks noGrp="1"/>
          </p:cNvSpPr>
          <p:nvPr>
            <p:ph idx="4294967295"/>
          </p:nvPr>
        </p:nvSpPr>
        <p:spPr>
          <a:xfrm>
            <a:off x="800100" y="1050925"/>
            <a:ext cx="7543800" cy="4973638"/>
          </a:xfrm>
        </p:spPr>
        <p:txBody>
          <a:bodyPr>
            <a:noAutofit/>
          </a:bodyPr>
          <a:lstStyle/>
          <a:p>
            <a:pPr marL="447675" indent="0" algn="just" eaLnBrk="1" hangingPunct="1">
              <a:buFont typeface="Calibri" pitchFamily="34" charset="0"/>
              <a:buNone/>
              <a:defRPr/>
            </a:pPr>
            <a:r>
              <a:rPr lang="pl-PL" b="1" dirty="0"/>
              <a:t>Rewitalizacja społeczna – wykorzystaj szansę, Bolesławiec</a:t>
            </a:r>
            <a:endParaRPr lang="pl-PL" sz="1600" dirty="0"/>
          </a:p>
          <a:p>
            <a:pPr marL="447675" indent="-266700" algn="just" eaLnBrk="1" hangingPunct="1">
              <a:buFont typeface="Wingdings" panose="05000000000000000000" pitchFamily="2" charset="2"/>
              <a:buChar char="Ø"/>
              <a:defRPr/>
            </a:pPr>
            <a:r>
              <a:rPr lang="pl-PL" sz="1600" dirty="0"/>
              <a:t>Liderem projektu był Miejski Ośrodek Pomocy Społecznej w Bolesławcu (woj. Dolnośląskie), któremu towarzyszyli partnerzy w postaci trzech stowarzyszeń („Koniec Milczenia”, Stowarzyszenie Pomocy Dorosłym Ofiarom Nadużyć Seksualnych w Dzieciństwie; Klub Sportowy TOP Bolesławiec; Stowarzyszenie Przeciw Przemocy „Razem”) oraz miejscowej parafii rzymskokatolickiej.</a:t>
            </a:r>
          </a:p>
          <a:p>
            <a:pPr marL="447675" indent="-266700" algn="just" eaLnBrk="1" hangingPunct="1">
              <a:buFont typeface="Wingdings" panose="05000000000000000000" pitchFamily="2" charset="2"/>
              <a:buChar char="Ø"/>
              <a:defRPr/>
            </a:pPr>
            <a:r>
              <a:rPr lang="pl-PL" sz="1600" dirty="0"/>
              <a:t>Wstępnie założono aktywizację społeczną sześćdziesięciu osób w różnym wieku (połowę 15-25 lat, pozostali w wieku 45+), prowadzoną w ciągu trzynastu miesięcy, za pomocą urozmaiconych technik, tj.: treningów kompetencyjnych, kursów, szkoleń, warsztatów, specjalistycznego poradnictwa, wzbogaconych o organizację konkursów i festynów. Uczestników programu rekrutowano za pomocą specjalnej ankiety oraz na podstawie wywiadu środowiskowego. </a:t>
            </a:r>
          </a:p>
          <a:p>
            <a:pPr marL="447675" indent="-266700" algn="just" eaLnBrk="1" hangingPunct="1">
              <a:buFont typeface="Wingdings" panose="05000000000000000000" pitchFamily="2" charset="2"/>
              <a:buChar char="Ø"/>
              <a:defRPr/>
            </a:pPr>
            <a:r>
              <a:rPr lang="pl-PL" sz="1600" dirty="0"/>
              <a:t>W trakcie procesu rekrutacji do projektu zakwalifikowano ostatecznie siedemdziesiąt dwie osoby. Jednakże w jego trakcie okazało się, że w toku działań podejmowanych przy realizacji poszczególnych elementów programu (warsztatów, spotkań, festynu itd.) uczestniczyło około trzystu (sic!) osób. Spowodowane to było głównie otwartością podejmowanych działań, w tym zwłaszcza takich form jak festyny czy imprezy integracyjne z wykorzystaniem miejskiej infrastruktury (np. na ogólnodostępnym kąpielisku miejskim).</a:t>
            </a:r>
          </a:p>
        </p:txBody>
      </p:sp>
      <p:pic>
        <p:nvPicPr>
          <p:cNvPr id="32770" name="Picture 5"/>
          <p:cNvPicPr>
            <a:picLocks noChangeAspect="1" noChangeArrowheads="1"/>
          </p:cNvPicPr>
          <p:nvPr/>
        </p:nvPicPr>
        <p:blipFill>
          <a:blip r:embed="rId2"/>
          <a:srcRect/>
          <a:stretch>
            <a:fillRect/>
          </a:stretch>
        </p:blipFill>
        <p:spPr bwMode="auto">
          <a:xfrm>
            <a:off x="1814513" y="60325"/>
            <a:ext cx="5438775" cy="390525"/>
          </a:xfrm>
          <a:prstGeom prst="rect">
            <a:avLst/>
          </a:prstGeom>
          <a:noFill/>
          <a:ln w="9525">
            <a:noFill/>
            <a:miter lim="800000"/>
            <a:headEnd/>
            <a:tailEnd/>
          </a:ln>
        </p:spPr>
      </p:pic>
      <p:sp>
        <p:nvSpPr>
          <p:cNvPr id="7" name="Tytuł 1"/>
          <p:cNvSpPr txBox="1">
            <a:spLocks/>
          </p:cNvSpPr>
          <p:nvPr/>
        </p:nvSpPr>
        <p:spPr>
          <a:xfrm>
            <a:off x="0" y="561975"/>
            <a:ext cx="9144000" cy="473075"/>
          </a:xfrm>
          <a:prstGeom prst="rect">
            <a:avLst/>
          </a:prstGeom>
        </p:spPr>
        <p:txBody>
          <a:bodyPr anchor="b"/>
          <a:lstStyle>
            <a:lvl1pPr algn="l" rtl="0" eaLnBrk="0" fontAlgn="base" hangingPunct="0">
              <a:lnSpc>
                <a:spcPct val="85000"/>
              </a:lnSpc>
              <a:spcBef>
                <a:spcPct val="0"/>
              </a:spcBef>
              <a:spcAft>
                <a:spcPct val="0"/>
              </a:spcAft>
              <a:defRPr sz="4800" kern="1200" spc="-50">
                <a:solidFill>
                  <a:srgbClr val="404040"/>
                </a:solidFill>
                <a:latin typeface="+mj-lt"/>
                <a:ea typeface="MS PGothic" pitchFamily="34" charset="-128"/>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itchFamily="34" charset="-128"/>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itchFamily="34" charset="-128"/>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itchFamily="34" charset="-128"/>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itchFamily="34" charset="-128"/>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lgn="just" defTabSz="914400" eaLnBrk="1" fontAlgn="auto" hangingPunct="1">
              <a:spcAft>
                <a:spcPts val="0"/>
              </a:spcAft>
              <a:defRPr/>
            </a:pPr>
            <a:r>
              <a:rPr lang="pl-PL" sz="3200">
                <a:solidFill>
                  <a:schemeClr val="tx1">
                    <a:lumMod val="75000"/>
                    <a:lumOff val="25000"/>
                  </a:schemeClr>
                </a:solidFill>
                <a:ea typeface="+mj-ea"/>
              </a:rPr>
              <a:t>			</a:t>
            </a:r>
            <a:r>
              <a:rPr lang="pl-PL" altLang="pl-PL" sz="2400" i="1"/>
              <a:t>Dobre praktyki w rewitalizacji</a:t>
            </a:r>
            <a:endParaRPr lang="pl-PL" sz="3200" u="sng" dirty="0">
              <a:solidFill>
                <a:schemeClr val="tx1">
                  <a:lumMod val="75000"/>
                  <a:lumOff val="25000"/>
                </a:schemeClr>
              </a:solidFill>
              <a:ea typeface="+mj-ea"/>
            </a:endParaRPr>
          </a:p>
        </p:txBody>
      </p:sp>
      <p:sp>
        <p:nvSpPr>
          <p:cNvPr id="32772" name="Symbol zastępczy numeru slajdu 2"/>
          <p:cNvSpPr>
            <a:spLocks noGrp="1"/>
          </p:cNvSpPr>
          <p:nvPr>
            <p:ph type="sldNum" sz="quarter" idx="12"/>
          </p:nvPr>
        </p:nvSpPr>
        <p:spPr bwMode="auto">
          <a:noFill/>
          <a:ln>
            <a:miter lim="800000"/>
            <a:headEnd/>
            <a:tailEnd/>
          </a:ln>
        </p:spPr>
        <p:txBody>
          <a:bodyPr/>
          <a:lstStyle/>
          <a:p>
            <a:fld id="{FA41D25E-B8E0-4A78-AD9D-3E718B1BC4E2}" type="slidenum">
              <a:rPr lang="en-US" altLang="pl-PL" smtClean="0"/>
              <a:pPr/>
              <a:t>18</a:t>
            </a:fld>
            <a:endParaRPr lang="en-US" altLang="pl-PL" smtClean="0"/>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zawartości 2"/>
          <p:cNvSpPr>
            <a:spLocks noGrp="1"/>
          </p:cNvSpPr>
          <p:nvPr>
            <p:ph idx="4294967295"/>
          </p:nvPr>
        </p:nvSpPr>
        <p:spPr>
          <a:xfrm>
            <a:off x="800100" y="1050925"/>
            <a:ext cx="7543800" cy="4973638"/>
          </a:xfrm>
        </p:spPr>
        <p:txBody>
          <a:bodyPr>
            <a:noAutofit/>
          </a:bodyPr>
          <a:lstStyle/>
          <a:p>
            <a:pPr marL="447675" indent="0" algn="just" eaLnBrk="1" hangingPunct="1">
              <a:buFont typeface="Calibri" pitchFamily="34" charset="0"/>
              <a:buNone/>
              <a:defRPr/>
            </a:pPr>
            <a:r>
              <a:rPr lang="pl-PL" b="1" dirty="0"/>
              <a:t>Takie same – szanse na kolorową przyszłość, Pietrowice Wielkie</a:t>
            </a:r>
            <a:endParaRPr lang="pl-PL" sz="1600" dirty="0"/>
          </a:p>
          <a:p>
            <a:pPr marL="447675" indent="-266700" algn="just" eaLnBrk="1" hangingPunct="1">
              <a:buFont typeface="Wingdings" panose="05000000000000000000" pitchFamily="2" charset="2"/>
              <a:buChar char="Ø"/>
              <a:defRPr/>
            </a:pPr>
            <a:r>
              <a:rPr lang="pl-PL" sz="1600" dirty="0"/>
              <a:t>Inicjatorem i głównym realizatorem projektu rewitalizacji społecznej w Pietrowicach Wielkich były władze tej gminy, które zaprosiły do współpracy Uczniowski Klub Sportowy „Start”. Teren tej śląskiej gminy jest dotknięty problemami społecznymi typowymi nie tylko dla województwa śląskiego, ale należy wśród nich podkreślić bierność i złą sytuację ekonomiczną ludności z byłych państwowych gospodarstw rolnych (PGR)</a:t>
            </a:r>
          </a:p>
          <a:p>
            <a:pPr marL="447675" indent="-266700" algn="just" eaLnBrk="1" hangingPunct="1">
              <a:buFont typeface="Wingdings" panose="05000000000000000000" pitchFamily="2" charset="2"/>
              <a:buChar char="Ø"/>
              <a:defRPr/>
            </a:pPr>
            <a:r>
              <a:rPr lang="pl-PL" sz="1600" dirty="0"/>
              <a:t>Ostatecznie zatem dokonano naboru do projektu dwudziestu dziewcząt, uczennic miejscowych szkół. Należy przy tym zauważyć, że była to rekrutacja niejako podwójna: nabór do drużyny sportowej (piłka ręczna) był równocześnie elementem naboru do całego programu rewitalizacji, co samo w sobie stanowi interesujące rozwiązanie. </a:t>
            </a:r>
          </a:p>
          <a:p>
            <a:pPr marL="447675" indent="-266700" algn="just" eaLnBrk="1" hangingPunct="1">
              <a:buFont typeface="Wingdings" panose="05000000000000000000" pitchFamily="2" charset="2"/>
              <a:buChar char="Ø"/>
              <a:defRPr/>
            </a:pPr>
            <a:r>
              <a:rPr lang="pl-PL" sz="1600" dirty="0"/>
              <a:t>Celem projektu było uruchomienie przy nowo otwartych obiektach sportowych drużyny sportowej dziewcząt grających w piłkę ręczną, a dzięki wciągnięciu do drużyny osób zagrożonych wykluczeniem społecznym, poprzez zajęcia sportowe i społeczno-kulturalne zwiększenie ich aspiracji życiowych i samooceny.</a:t>
            </a:r>
          </a:p>
        </p:txBody>
      </p:sp>
      <p:pic>
        <p:nvPicPr>
          <p:cNvPr id="33794" name="Picture 5"/>
          <p:cNvPicPr>
            <a:picLocks noChangeAspect="1" noChangeArrowheads="1"/>
          </p:cNvPicPr>
          <p:nvPr/>
        </p:nvPicPr>
        <p:blipFill>
          <a:blip r:embed="rId2"/>
          <a:srcRect/>
          <a:stretch>
            <a:fillRect/>
          </a:stretch>
        </p:blipFill>
        <p:spPr bwMode="auto">
          <a:xfrm>
            <a:off x="1814513" y="60325"/>
            <a:ext cx="5438775" cy="390525"/>
          </a:xfrm>
          <a:prstGeom prst="rect">
            <a:avLst/>
          </a:prstGeom>
          <a:noFill/>
          <a:ln w="9525">
            <a:noFill/>
            <a:miter lim="800000"/>
            <a:headEnd/>
            <a:tailEnd/>
          </a:ln>
        </p:spPr>
      </p:pic>
      <p:sp>
        <p:nvSpPr>
          <p:cNvPr id="7" name="Tytuł 1"/>
          <p:cNvSpPr txBox="1">
            <a:spLocks/>
          </p:cNvSpPr>
          <p:nvPr/>
        </p:nvSpPr>
        <p:spPr>
          <a:xfrm>
            <a:off x="0" y="561975"/>
            <a:ext cx="9144000" cy="473075"/>
          </a:xfrm>
          <a:prstGeom prst="rect">
            <a:avLst/>
          </a:prstGeom>
        </p:spPr>
        <p:txBody>
          <a:bodyPr anchor="b"/>
          <a:lstStyle>
            <a:lvl1pPr algn="l" rtl="0" eaLnBrk="0" fontAlgn="base" hangingPunct="0">
              <a:lnSpc>
                <a:spcPct val="85000"/>
              </a:lnSpc>
              <a:spcBef>
                <a:spcPct val="0"/>
              </a:spcBef>
              <a:spcAft>
                <a:spcPct val="0"/>
              </a:spcAft>
              <a:defRPr sz="4800" kern="1200" spc="-50">
                <a:solidFill>
                  <a:srgbClr val="404040"/>
                </a:solidFill>
                <a:latin typeface="+mj-lt"/>
                <a:ea typeface="MS PGothic" pitchFamily="34" charset="-128"/>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itchFamily="34" charset="-128"/>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itchFamily="34" charset="-128"/>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itchFamily="34" charset="-128"/>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itchFamily="34" charset="-128"/>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lgn="just" defTabSz="914400" eaLnBrk="1" fontAlgn="auto" hangingPunct="1">
              <a:spcAft>
                <a:spcPts val="0"/>
              </a:spcAft>
              <a:defRPr/>
            </a:pPr>
            <a:r>
              <a:rPr lang="pl-PL" sz="3200">
                <a:solidFill>
                  <a:schemeClr val="tx1">
                    <a:lumMod val="75000"/>
                    <a:lumOff val="25000"/>
                  </a:schemeClr>
                </a:solidFill>
                <a:ea typeface="+mj-ea"/>
              </a:rPr>
              <a:t>			</a:t>
            </a:r>
            <a:r>
              <a:rPr lang="pl-PL" altLang="pl-PL" sz="2400" i="1"/>
              <a:t>Dobre praktyki w rewitalizacji</a:t>
            </a:r>
            <a:endParaRPr lang="pl-PL" sz="3200" u="sng" dirty="0">
              <a:solidFill>
                <a:schemeClr val="tx1">
                  <a:lumMod val="75000"/>
                  <a:lumOff val="25000"/>
                </a:schemeClr>
              </a:solidFill>
              <a:ea typeface="+mj-ea"/>
            </a:endParaRPr>
          </a:p>
        </p:txBody>
      </p:sp>
      <p:sp>
        <p:nvSpPr>
          <p:cNvPr id="33796" name="Symbol zastępczy numeru slajdu 2"/>
          <p:cNvSpPr>
            <a:spLocks noGrp="1"/>
          </p:cNvSpPr>
          <p:nvPr>
            <p:ph type="sldNum" sz="quarter" idx="12"/>
          </p:nvPr>
        </p:nvSpPr>
        <p:spPr bwMode="auto">
          <a:noFill/>
          <a:ln>
            <a:miter lim="800000"/>
            <a:headEnd/>
            <a:tailEnd/>
          </a:ln>
        </p:spPr>
        <p:txBody>
          <a:bodyPr/>
          <a:lstStyle/>
          <a:p>
            <a:fld id="{020E7583-8257-4634-906F-BA0F4A157627}" type="slidenum">
              <a:rPr lang="en-US" altLang="pl-PL" smtClean="0"/>
              <a:pPr/>
              <a:t>19</a:t>
            </a:fld>
            <a:endParaRPr lang="en-US" altLang="pl-PL" smtClean="0"/>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zawartości 2"/>
          <p:cNvSpPr>
            <a:spLocks noGrp="1"/>
          </p:cNvSpPr>
          <p:nvPr>
            <p:ph idx="4294967295"/>
          </p:nvPr>
        </p:nvSpPr>
        <p:spPr>
          <a:xfrm>
            <a:off x="152400" y="1284288"/>
            <a:ext cx="8991600" cy="4773612"/>
          </a:xfrm>
        </p:spPr>
        <p:txBody>
          <a:bodyPr/>
          <a:lstStyle/>
          <a:p>
            <a:pPr marL="457200" indent="-457200" algn="just" eaLnBrk="1" hangingPunct="1">
              <a:buFont typeface="+mj-lt"/>
              <a:buAutoNum type="arabicPeriod"/>
              <a:defRPr/>
            </a:pPr>
            <a:r>
              <a:rPr lang="pl-PL" altLang="pl-PL" i="1" dirty="0">
                <a:latin typeface="+mj-lt"/>
              </a:rPr>
              <a:t>Rewitalizacja – co to jest?</a:t>
            </a:r>
          </a:p>
          <a:p>
            <a:pPr marL="457200" indent="-457200" algn="just" eaLnBrk="1" hangingPunct="1">
              <a:buFont typeface="+mj-lt"/>
              <a:buAutoNum type="arabicPeriod"/>
              <a:defRPr/>
            </a:pPr>
            <a:r>
              <a:rPr lang="pl-PL" altLang="pl-PL" i="1" dirty="0">
                <a:latin typeface="+mj-lt"/>
              </a:rPr>
              <a:t>Diagnoza zjawisk i czynników kryzysowych – podstawą procesu rewitalizacji</a:t>
            </a:r>
          </a:p>
          <a:p>
            <a:pPr marL="457200" indent="-457200" algn="just" eaLnBrk="1" hangingPunct="1">
              <a:buFont typeface="+mj-lt"/>
              <a:buAutoNum type="arabicPeriod"/>
              <a:defRPr/>
            </a:pPr>
            <a:r>
              <a:rPr lang="pl-PL" altLang="pl-PL" i="1" dirty="0">
                <a:latin typeface="+mj-lt"/>
              </a:rPr>
              <a:t>Zjawiska kryzysowe i sposób ich pomiaru</a:t>
            </a:r>
          </a:p>
          <a:p>
            <a:pPr marL="457200" indent="-457200" algn="just" eaLnBrk="1" hangingPunct="1">
              <a:buFont typeface="+mj-lt"/>
              <a:buAutoNum type="arabicPeriod"/>
              <a:defRPr/>
            </a:pPr>
            <a:r>
              <a:rPr lang="pl-PL" altLang="pl-PL" i="1" dirty="0">
                <a:latin typeface="+mj-lt"/>
              </a:rPr>
              <a:t>Zestawienie części wskaźników/danych zebranych dla Gminy Łomianki</a:t>
            </a:r>
          </a:p>
          <a:p>
            <a:pPr marL="457200" indent="-457200" algn="just" eaLnBrk="1" hangingPunct="1">
              <a:buFont typeface="+mj-lt"/>
              <a:buAutoNum type="arabicPeriod"/>
              <a:defRPr/>
            </a:pPr>
            <a:r>
              <a:rPr lang="pl-PL" altLang="pl-PL" sz="2200" b="1" i="1" dirty="0">
                <a:latin typeface="+mj-lt"/>
              </a:rPr>
              <a:t>JAKIE PROBLEMY WYSTĘPUJĄ W GMINIE ŁOMIANKI </a:t>
            </a:r>
            <a:r>
              <a:rPr lang="pl-PL" altLang="pl-PL" sz="2200" i="1" dirty="0">
                <a:latin typeface="+mj-lt"/>
              </a:rPr>
              <a:t>– </a:t>
            </a:r>
            <a:r>
              <a:rPr lang="pl-PL" altLang="pl-PL" sz="2200" b="1" i="1" dirty="0">
                <a:latin typeface="+mj-lt"/>
              </a:rPr>
              <a:t>część warsztatowa</a:t>
            </a:r>
          </a:p>
          <a:p>
            <a:pPr marL="457200" indent="-457200" algn="just" eaLnBrk="1" hangingPunct="1">
              <a:buFont typeface="+mj-lt"/>
              <a:buAutoNum type="arabicPeriod"/>
              <a:defRPr/>
            </a:pPr>
            <a:r>
              <a:rPr lang="pl-PL" altLang="pl-PL" i="1" dirty="0">
                <a:latin typeface="+mj-lt"/>
              </a:rPr>
              <a:t>Projekty odpowiedzią na zdiagnozowane problemy - dobre praktyki</a:t>
            </a:r>
          </a:p>
          <a:p>
            <a:pPr marL="457200" indent="-457200" algn="just" eaLnBrk="1" hangingPunct="1">
              <a:buFont typeface="+mj-lt"/>
              <a:buAutoNum type="arabicPeriod"/>
              <a:defRPr/>
            </a:pPr>
            <a:r>
              <a:rPr lang="pl-PL" altLang="pl-PL" i="1" dirty="0">
                <a:latin typeface="+mj-lt"/>
              </a:rPr>
              <a:t>Przykładowe zakresy konkursów RPO woj. mazowieckiego</a:t>
            </a:r>
          </a:p>
          <a:p>
            <a:pPr marL="457200" indent="-457200" algn="just" eaLnBrk="1" hangingPunct="1">
              <a:buFont typeface="+mj-lt"/>
              <a:buAutoNum type="arabicPeriod"/>
              <a:defRPr/>
            </a:pPr>
            <a:r>
              <a:rPr lang="pl-PL" altLang="pl-PL" sz="2200" b="1" i="1" dirty="0">
                <a:latin typeface="+mj-lt"/>
              </a:rPr>
              <a:t>JAKIE PROJEKTY W GMINIE ŁOMIANKI </a:t>
            </a:r>
            <a:r>
              <a:rPr lang="pl-PL" altLang="pl-PL" sz="2200" i="1" dirty="0">
                <a:latin typeface="+mj-lt"/>
              </a:rPr>
              <a:t>– </a:t>
            </a:r>
            <a:r>
              <a:rPr lang="pl-PL" altLang="pl-PL" sz="2200" b="1" i="1" dirty="0">
                <a:latin typeface="+mj-lt"/>
              </a:rPr>
              <a:t>część warsztatowa</a:t>
            </a:r>
          </a:p>
          <a:p>
            <a:pPr marL="0" indent="0" algn="just" eaLnBrk="1" hangingPunct="1">
              <a:buFont typeface="Calibri" pitchFamily="34" charset="0"/>
              <a:buNone/>
              <a:defRPr/>
            </a:pPr>
            <a:r>
              <a:rPr lang="pl-PL" altLang="pl-PL" i="1" dirty="0">
                <a:latin typeface="+mj-lt"/>
              </a:rPr>
              <a:t> </a:t>
            </a:r>
          </a:p>
          <a:p>
            <a:pPr marL="0" indent="0" algn="just" eaLnBrk="1" hangingPunct="1">
              <a:buFont typeface="Calibri" pitchFamily="34" charset="0"/>
              <a:buNone/>
              <a:defRPr/>
            </a:pPr>
            <a:endParaRPr lang="pl-PL" altLang="pl-PL" i="1" dirty="0">
              <a:latin typeface="+mj-lt"/>
            </a:endParaRPr>
          </a:p>
        </p:txBody>
      </p:sp>
      <p:sp>
        <p:nvSpPr>
          <p:cNvPr id="2" name="Tytuł 1"/>
          <p:cNvSpPr>
            <a:spLocks noGrp="1"/>
          </p:cNvSpPr>
          <p:nvPr>
            <p:ph type="title" idx="4294967295"/>
          </p:nvPr>
        </p:nvSpPr>
        <p:spPr>
          <a:xfrm>
            <a:off x="0" y="711200"/>
            <a:ext cx="9144000" cy="573088"/>
          </a:xfrm>
        </p:spPr>
        <p:txBody>
          <a:bodyPr rtlCol="0">
            <a:normAutofit fontScale="90000"/>
          </a:bodyPr>
          <a:lstStyle/>
          <a:p>
            <a:pPr eaLnBrk="1" fontAlgn="auto" hangingPunct="1">
              <a:spcAft>
                <a:spcPts val="0"/>
              </a:spcAft>
              <a:defRPr/>
            </a:pPr>
            <a:r>
              <a:rPr lang="pl-PL" dirty="0">
                <a:solidFill>
                  <a:schemeClr val="tx1">
                    <a:lumMod val="75000"/>
                    <a:lumOff val="25000"/>
                  </a:schemeClr>
                </a:solidFill>
                <a:ea typeface="+mj-ea"/>
              </a:rPr>
              <a:t>	</a:t>
            </a:r>
            <a:r>
              <a:rPr lang="pl-PL" u="sng" dirty="0">
                <a:solidFill>
                  <a:schemeClr val="tx1">
                    <a:lumMod val="75000"/>
                    <a:lumOff val="25000"/>
                  </a:schemeClr>
                </a:solidFill>
                <a:ea typeface="+mj-ea"/>
              </a:rPr>
              <a:t>Plan spotkania</a:t>
            </a:r>
          </a:p>
        </p:txBody>
      </p:sp>
      <p:pic>
        <p:nvPicPr>
          <p:cNvPr id="16387" name="Picture 5"/>
          <p:cNvPicPr>
            <a:picLocks noChangeAspect="1" noChangeArrowheads="1"/>
          </p:cNvPicPr>
          <p:nvPr/>
        </p:nvPicPr>
        <p:blipFill>
          <a:blip r:embed="rId2"/>
          <a:srcRect/>
          <a:stretch>
            <a:fillRect/>
          </a:stretch>
        </p:blipFill>
        <p:spPr bwMode="auto">
          <a:xfrm>
            <a:off x="1814513" y="60325"/>
            <a:ext cx="5438775" cy="390525"/>
          </a:xfrm>
          <a:prstGeom prst="rect">
            <a:avLst/>
          </a:prstGeom>
          <a:noFill/>
          <a:ln w="9525">
            <a:noFill/>
            <a:miter lim="800000"/>
            <a:headEnd/>
            <a:tailEnd/>
          </a:ln>
        </p:spPr>
      </p:pic>
      <p:sp>
        <p:nvSpPr>
          <p:cNvPr id="16388" name="Symbol zastępczy numeru slajdu 2"/>
          <p:cNvSpPr>
            <a:spLocks noGrp="1"/>
          </p:cNvSpPr>
          <p:nvPr>
            <p:ph type="sldNum" sz="quarter" idx="12"/>
          </p:nvPr>
        </p:nvSpPr>
        <p:spPr bwMode="auto">
          <a:noFill/>
          <a:ln>
            <a:miter lim="800000"/>
            <a:headEnd/>
            <a:tailEnd/>
          </a:ln>
        </p:spPr>
        <p:txBody>
          <a:bodyPr/>
          <a:lstStyle/>
          <a:p>
            <a:fld id="{39EB0FC1-3811-4B3F-AF6C-DB3E2F021560}" type="slidenum">
              <a:rPr lang="en-US" altLang="pl-PL" smtClean="0"/>
              <a:pPr/>
              <a:t>2</a:t>
            </a:fld>
            <a:endParaRPr lang="en-US" altLang="pl-PL" smtClean="0"/>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zawartości 2"/>
          <p:cNvSpPr>
            <a:spLocks noGrp="1"/>
          </p:cNvSpPr>
          <p:nvPr>
            <p:ph idx="4294967295"/>
          </p:nvPr>
        </p:nvSpPr>
        <p:spPr>
          <a:xfrm>
            <a:off x="800100" y="1050925"/>
            <a:ext cx="7543800" cy="4973638"/>
          </a:xfrm>
        </p:spPr>
        <p:txBody>
          <a:bodyPr>
            <a:noAutofit/>
          </a:bodyPr>
          <a:lstStyle/>
          <a:p>
            <a:pPr marL="447675" indent="0" algn="just" eaLnBrk="1" hangingPunct="1">
              <a:buFont typeface="Calibri" pitchFamily="34" charset="0"/>
              <a:buNone/>
              <a:defRPr/>
            </a:pPr>
            <a:r>
              <a:rPr lang="pl-PL" b="1" dirty="0"/>
              <a:t>Rewitalizacja młodych ludzi - nasza przyszłość, Radom</a:t>
            </a:r>
            <a:endParaRPr lang="pl-PL" sz="1600" dirty="0"/>
          </a:p>
          <a:p>
            <a:pPr marL="447675" indent="-266700" algn="just" eaLnBrk="1" hangingPunct="1">
              <a:buFont typeface="Wingdings" panose="05000000000000000000" pitchFamily="2" charset="2"/>
              <a:buChar char="Ø"/>
              <a:defRPr/>
            </a:pPr>
            <a:r>
              <a:rPr lang="pl-PL" sz="1600" dirty="0"/>
              <a:t>Beneficjentem projektu była Gmina Miasta Radomia, który realizował projekt wraz z partnerem Stowarzyszeniem Centrum Młodzieży „Arka" w Radomiu. </a:t>
            </a:r>
          </a:p>
          <a:p>
            <a:pPr marL="447675" indent="-266700" algn="just" eaLnBrk="1" hangingPunct="1">
              <a:buFont typeface="Wingdings" panose="05000000000000000000" pitchFamily="2" charset="2"/>
              <a:buChar char="Ø"/>
              <a:defRPr/>
            </a:pPr>
            <a:r>
              <a:rPr lang="pl-PL" sz="1600" dirty="0"/>
              <a:t>Rekrutacja uczestników do programu rewitalizacji społecznej prowadzona była dwutorowo. Partner programu zatrudnił specjalistę ds. rekrutacji, natomiast Lider projektu zaangażował do rekrutacji pracowników socjalnych MOPS. Równolegle z naborem do projektu towarzyszyła kampania promocyjna projektu z wykorzystaniem plakatów, informacji w prasie oraz kontaktów bezpośrednich. Z uwagi na specyfikę grupy docelowej programu ważnym aspektem podczas naboru uczestników do niego był bezpośredni kontakt osób wyznaczonych do tego zadania i nad którymi czuwali kierownicy zespołów zatrudniających pracowników socjalnych, co zagwarantowało prawidłowy dobór grupy docelowej do programu rewitalizacji społecznej. Z każdą osobą została przeprowadzona rozmowa.</a:t>
            </a:r>
          </a:p>
          <a:p>
            <a:pPr marL="447675" indent="-266700" algn="just" eaLnBrk="1" hangingPunct="1">
              <a:buFont typeface="Wingdings" panose="05000000000000000000" pitchFamily="2" charset="2"/>
              <a:buChar char="Ø"/>
              <a:defRPr/>
            </a:pPr>
            <a:r>
              <a:rPr lang="pl-PL" sz="1600" dirty="0"/>
              <a:t>Cel ogólny projektu realizowany był poprzez osiągniecie następujących celów szczegółowych: wyrównywanie szans młodych osób zagrożonych wykluczeniem społecznym, zapobieganie przestępczości, patologii, przemocy i uzależnieniom, zwiększenie samooceny i wiary we własne siły i możliwości, zwiększenie aktywności, zwiększenie kompetencji i umiejętności życiowych i społecznych, wyposażenie w wiedzę i umiejętności w zakresie pokonywania codziennych </a:t>
            </a:r>
          </a:p>
        </p:txBody>
      </p:sp>
      <p:pic>
        <p:nvPicPr>
          <p:cNvPr id="34818" name="Picture 5"/>
          <p:cNvPicPr>
            <a:picLocks noChangeAspect="1" noChangeArrowheads="1"/>
          </p:cNvPicPr>
          <p:nvPr/>
        </p:nvPicPr>
        <p:blipFill>
          <a:blip r:embed="rId2"/>
          <a:srcRect/>
          <a:stretch>
            <a:fillRect/>
          </a:stretch>
        </p:blipFill>
        <p:spPr bwMode="auto">
          <a:xfrm>
            <a:off x="1814513" y="60325"/>
            <a:ext cx="5438775" cy="390525"/>
          </a:xfrm>
          <a:prstGeom prst="rect">
            <a:avLst/>
          </a:prstGeom>
          <a:noFill/>
          <a:ln w="9525">
            <a:noFill/>
            <a:miter lim="800000"/>
            <a:headEnd/>
            <a:tailEnd/>
          </a:ln>
        </p:spPr>
      </p:pic>
      <p:sp>
        <p:nvSpPr>
          <p:cNvPr id="7" name="Tytuł 1"/>
          <p:cNvSpPr txBox="1">
            <a:spLocks/>
          </p:cNvSpPr>
          <p:nvPr/>
        </p:nvSpPr>
        <p:spPr>
          <a:xfrm>
            <a:off x="0" y="561975"/>
            <a:ext cx="9144000" cy="473075"/>
          </a:xfrm>
          <a:prstGeom prst="rect">
            <a:avLst/>
          </a:prstGeom>
        </p:spPr>
        <p:txBody>
          <a:bodyPr anchor="b"/>
          <a:lstStyle>
            <a:lvl1pPr algn="l" rtl="0" eaLnBrk="0" fontAlgn="base" hangingPunct="0">
              <a:lnSpc>
                <a:spcPct val="85000"/>
              </a:lnSpc>
              <a:spcBef>
                <a:spcPct val="0"/>
              </a:spcBef>
              <a:spcAft>
                <a:spcPct val="0"/>
              </a:spcAft>
              <a:defRPr sz="4800" kern="1200" spc="-50">
                <a:solidFill>
                  <a:srgbClr val="404040"/>
                </a:solidFill>
                <a:latin typeface="+mj-lt"/>
                <a:ea typeface="MS PGothic" pitchFamily="34" charset="-128"/>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itchFamily="34" charset="-128"/>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itchFamily="34" charset="-128"/>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itchFamily="34" charset="-128"/>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MS PGothic" pitchFamily="34" charset="-128"/>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lgn="just" defTabSz="914400" eaLnBrk="1" fontAlgn="auto" hangingPunct="1">
              <a:spcAft>
                <a:spcPts val="0"/>
              </a:spcAft>
              <a:defRPr/>
            </a:pPr>
            <a:r>
              <a:rPr lang="pl-PL" sz="3200">
                <a:solidFill>
                  <a:schemeClr val="tx1">
                    <a:lumMod val="75000"/>
                    <a:lumOff val="25000"/>
                  </a:schemeClr>
                </a:solidFill>
                <a:ea typeface="+mj-ea"/>
              </a:rPr>
              <a:t>			</a:t>
            </a:r>
            <a:r>
              <a:rPr lang="pl-PL" altLang="pl-PL" sz="2400" i="1"/>
              <a:t>Dobre praktyki w rewitalizacji</a:t>
            </a:r>
            <a:endParaRPr lang="pl-PL" sz="3200" u="sng" dirty="0">
              <a:solidFill>
                <a:schemeClr val="tx1">
                  <a:lumMod val="75000"/>
                  <a:lumOff val="25000"/>
                </a:schemeClr>
              </a:solidFill>
              <a:ea typeface="+mj-ea"/>
            </a:endParaRPr>
          </a:p>
        </p:txBody>
      </p:sp>
      <p:sp>
        <p:nvSpPr>
          <p:cNvPr id="34820" name="Symbol zastępczy numeru slajdu 2"/>
          <p:cNvSpPr>
            <a:spLocks noGrp="1"/>
          </p:cNvSpPr>
          <p:nvPr>
            <p:ph type="sldNum" sz="quarter" idx="12"/>
          </p:nvPr>
        </p:nvSpPr>
        <p:spPr bwMode="auto">
          <a:noFill/>
          <a:ln>
            <a:miter lim="800000"/>
            <a:headEnd/>
            <a:tailEnd/>
          </a:ln>
        </p:spPr>
        <p:txBody>
          <a:bodyPr/>
          <a:lstStyle/>
          <a:p>
            <a:fld id="{32F7B462-096E-4BD5-BDF0-E622AC6FB203}" type="slidenum">
              <a:rPr lang="en-US" altLang="pl-PL" smtClean="0"/>
              <a:pPr/>
              <a:t>20</a:t>
            </a:fld>
            <a:endParaRPr lang="en-US" altLang="pl-PL" smtClean="0"/>
          </a:p>
        </p:txBody>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zawartości 2"/>
          <p:cNvSpPr>
            <a:spLocks noGrp="1"/>
          </p:cNvSpPr>
          <p:nvPr>
            <p:ph idx="4294967295"/>
          </p:nvPr>
        </p:nvSpPr>
        <p:spPr>
          <a:xfrm>
            <a:off x="800100" y="1270000"/>
            <a:ext cx="7543800" cy="4022725"/>
          </a:xfrm>
        </p:spPr>
        <p:txBody>
          <a:bodyPr/>
          <a:lstStyle/>
          <a:p>
            <a:pPr marL="0" indent="0" algn="ctr" eaLnBrk="1" hangingPunct="1">
              <a:buFont typeface="Calibri" pitchFamily="34" charset="0"/>
              <a:buNone/>
              <a:defRPr/>
            </a:pPr>
            <a:endParaRPr lang="pl-PL" altLang="pl-PL" i="1" dirty="0"/>
          </a:p>
          <a:p>
            <a:pPr marL="0" indent="0" algn="ctr" eaLnBrk="1" hangingPunct="1">
              <a:buFont typeface="Calibri" pitchFamily="34" charset="0"/>
              <a:buNone/>
              <a:defRPr/>
            </a:pPr>
            <a:endParaRPr lang="pl-PL" altLang="pl-PL" i="1" dirty="0"/>
          </a:p>
          <a:p>
            <a:pPr marL="0" indent="0" algn="ctr" eaLnBrk="1" hangingPunct="1">
              <a:buFont typeface="Calibri" pitchFamily="34" charset="0"/>
              <a:buNone/>
              <a:defRPr/>
            </a:pPr>
            <a:endParaRPr lang="pl-PL" altLang="pl-PL" i="1" dirty="0"/>
          </a:p>
          <a:p>
            <a:pPr marL="0" indent="0" algn="ctr" eaLnBrk="1" hangingPunct="1">
              <a:buFont typeface="Calibri" pitchFamily="34" charset="0"/>
              <a:buNone/>
              <a:defRPr/>
            </a:pPr>
            <a:r>
              <a:rPr lang="pl-PL" altLang="pl-PL" sz="2800" i="1" dirty="0"/>
              <a:t>Przykładowe zakresy konkursów RPO woj. mazowieckiego</a:t>
            </a:r>
          </a:p>
          <a:p>
            <a:pPr marL="0" indent="0" algn="ctr" eaLnBrk="1" hangingPunct="1">
              <a:buFont typeface="Calibri" pitchFamily="34" charset="0"/>
              <a:buNone/>
              <a:defRPr/>
            </a:pPr>
            <a:endParaRPr lang="pl-PL" altLang="pl-PL" sz="2800" b="1" i="1" dirty="0"/>
          </a:p>
          <a:p>
            <a:pPr marL="0" indent="0" algn="ctr" eaLnBrk="1" hangingPunct="1">
              <a:buFont typeface="Calibri" pitchFamily="34" charset="0"/>
              <a:buNone/>
              <a:defRPr/>
            </a:pPr>
            <a:endParaRPr lang="pl-PL" altLang="pl-PL" sz="2800" i="1" dirty="0"/>
          </a:p>
          <a:p>
            <a:pPr marL="0" indent="0" algn="just" eaLnBrk="1" hangingPunct="1">
              <a:buFont typeface="Calibri" pitchFamily="34" charset="0"/>
              <a:buNone/>
              <a:defRPr/>
            </a:pPr>
            <a:r>
              <a:rPr lang="pl-PL" altLang="pl-PL" i="1" dirty="0">
                <a:latin typeface="+mj-lt"/>
              </a:rPr>
              <a:t> </a:t>
            </a:r>
          </a:p>
          <a:p>
            <a:pPr marL="0" indent="0" algn="just" eaLnBrk="1" hangingPunct="1">
              <a:buFont typeface="Calibri" pitchFamily="34" charset="0"/>
              <a:buNone/>
              <a:defRPr/>
            </a:pPr>
            <a:endParaRPr lang="pl-PL" altLang="pl-PL" i="1" dirty="0">
              <a:latin typeface="+mj-lt"/>
            </a:endParaRPr>
          </a:p>
        </p:txBody>
      </p:sp>
      <p:sp>
        <p:nvSpPr>
          <p:cNvPr id="2" name="Tytuł 1"/>
          <p:cNvSpPr>
            <a:spLocks noGrp="1"/>
          </p:cNvSpPr>
          <p:nvPr>
            <p:ph type="title" idx="4294967295"/>
          </p:nvPr>
        </p:nvSpPr>
        <p:spPr>
          <a:xfrm>
            <a:off x="0" y="0"/>
            <a:ext cx="9144000" cy="923925"/>
          </a:xfrm>
        </p:spPr>
        <p:txBody>
          <a:bodyPr rtlCol="0"/>
          <a:lstStyle/>
          <a:p>
            <a:pPr eaLnBrk="1" fontAlgn="auto" hangingPunct="1">
              <a:spcAft>
                <a:spcPts val="0"/>
              </a:spcAft>
              <a:defRPr/>
            </a:pPr>
            <a:r>
              <a:rPr lang="pl-PL" dirty="0">
                <a:solidFill>
                  <a:schemeClr val="tx1">
                    <a:lumMod val="75000"/>
                    <a:lumOff val="25000"/>
                  </a:schemeClr>
                </a:solidFill>
                <a:ea typeface="+mj-ea"/>
              </a:rPr>
              <a:t>	</a:t>
            </a:r>
            <a:endParaRPr lang="pl-PL" u="sng" dirty="0">
              <a:solidFill>
                <a:schemeClr val="tx1">
                  <a:lumMod val="75000"/>
                  <a:lumOff val="25000"/>
                </a:schemeClr>
              </a:solidFill>
              <a:ea typeface="+mj-ea"/>
            </a:endParaRPr>
          </a:p>
        </p:txBody>
      </p:sp>
      <p:pic>
        <p:nvPicPr>
          <p:cNvPr id="35843" name="Picture 5"/>
          <p:cNvPicPr>
            <a:picLocks noChangeAspect="1" noChangeArrowheads="1"/>
          </p:cNvPicPr>
          <p:nvPr/>
        </p:nvPicPr>
        <p:blipFill>
          <a:blip r:embed="rId2"/>
          <a:srcRect/>
          <a:stretch>
            <a:fillRect/>
          </a:stretch>
        </p:blipFill>
        <p:spPr bwMode="auto">
          <a:xfrm>
            <a:off x="1814513" y="60325"/>
            <a:ext cx="5438775" cy="390525"/>
          </a:xfrm>
          <a:prstGeom prst="rect">
            <a:avLst/>
          </a:prstGeom>
          <a:noFill/>
          <a:ln w="9525">
            <a:noFill/>
            <a:miter lim="800000"/>
            <a:headEnd/>
            <a:tailEnd/>
          </a:ln>
        </p:spPr>
      </p:pic>
      <p:sp>
        <p:nvSpPr>
          <p:cNvPr id="35844" name="Symbol zastępczy numeru slajdu 2"/>
          <p:cNvSpPr>
            <a:spLocks noGrp="1"/>
          </p:cNvSpPr>
          <p:nvPr>
            <p:ph type="sldNum" sz="quarter" idx="12"/>
          </p:nvPr>
        </p:nvSpPr>
        <p:spPr bwMode="auto">
          <a:noFill/>
          <a:ln>
            <a:miter lim="800000"/>
            <a:headEnd/>
            <a:tailEnd/>
          </a:ln>
        </p:spPr>
        <p:txBody>
          <a:bodyPr/>
          <a:lstStyle/>
          <a:p>
            <a:fld id="{077532A0-CB80-4BEB-BB76-9C85F65E3B42}" type="slidenum">
              <a:rPr lang="en-US" altLang="pl-PL" smtClean="0"/>
              <a:pPr/>
              <a:t>21</a:t>
            </a:fld>
            <a:endParaRPr lang="en-US" altLang="pl-PL" smtClean="0"/>
          </a:p>
        </p:txBody>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ymbol zastępczy zawartości 2"/>
          <p:cNvSpPr>
            <a:spLocks noGrp="1"/>
          </p:cNvSpPr>
          <p:nvPr>
            <p:ph idx="4294967295"/>
          </p:nvPr>
        </p:nvSpPr>
        <p:spPr>
          <a:xfrm>
            <a:off x="800100" y="1050925"/>
            <a:ext cx="7543800" cy="4973638"/>
          </a:xfrm>
        </p:spPr>
        <p:txBody>
          <a:bodyPr/>
          <a:lstStyle/>
          <a:p>
            <a:pPr marL="447675" indent="0" algn="just" eaLnBrk="1" hangingPunct="1">
              <a:buFont typeface="Calibri" pitchFamily="34" charset="0"/>
              <a:buNone/>
            </a:pPr>
            <a:r>
              <a:rPr lang="pl-PL" sz="1800" b="1" smtClean="0"/>
              <a:t>Oś priorytetowa 6 </a:t>
            </a:r>
            <a:r>
              <a:rPr lang="pl-PL" sz="1800" smtClean="0"/>
              <a:t>Jakość życia</a:t>
            </a:r>
          </a:p>
          <a:p>
            <a:pPr marL="447675" indent="0" algn="just" eaLnBrk="1" hangingPunct="1">
              <a:buFont typeface="Calibri" pitchFamily="34" charset="0"/>
              <a:buNone/>
            </a:pPr>
            <a:endParaRPr lang="pl-PL" sz="1800" b="1" smtClean="0"/>
          </a:p>
        </p:txBody>
      </p:sp>
      <p:sp>
        <p:nvSpPr>
          <p:cNvPr id="2" name="Tytuł 1"/>
          <p:cNvSpPr>
            <a:spLocks noGrp="1"/>
          </p:cNvSpPr>
          <p:nvPr>
            <p:ph type="title" idx="4294967295"/>
          </p:nvPr>
        </p:nvSpPr>
        <p:spPr>
          <a:xfrm>
            <a:off x="0" y="561975"/>
            <a:ext cx="9144000" cy="473075"/>
          </a:xfrm>
        </p:spPr>
        <p:txBody>
          <a:bodyPr rtlCol="0">
            <a:noAutofit/>
          </a:bodyPr>
          <a:lstStyle/>
          <a:p>
            <a:pPr algn="just" eaLnBrk="1" fontAlgn="auto" hangingPunct="1">
              <a:spcAft>
                <a:spcPts val="0"/>
              </a:spcAft>
              <a:defRPr/>
            </a:pPr>
            <a:r>
              <a:rPr lang="pl-PL" sz="3200" dirty="0">
                <a:solidFill>
                  <a:schemeClr val="tx1">
                    <a:lumMod val="75000"/>
                    <a:lumOff val="25000"/>
                  </a:schemeClr>
                </a:solidFill>
                <a:ea typeface="+mj-ea"/>
              </a:rPr>
              <a:t>	</a:t>
            </a:r>
            <a:r>
              <a:rPr lang="pl-PL" altLang="pl-PL" sz="2400" i="1" dirty="0"/>
              <a:t>Przykładowe zakresy konkursów RPO woj. mazowieckiego</a:t>
            </a:r>
            <a:endParaRPr lang="pl-PL" sz="3200" u="sng" dirty="0">
              <a:solidFill>
                <a:schemeClr val="tx1">
                  <a:lumMod val="75000"/>
                  <a:lumOff val="25000"/>
                </a:schemeClr>
              </a:solidFill>
              <a:ea typeface="+mj-ea"/>
            </a:endParaRPr>
          </a:p>
        </p:txBody>
      </p:sp>
      <p:pic>
        <p:nvPicPr>
          <p:cNvPr id="36867" name="Picture 5"/>
          <p:cNvPicPr>
            <a:picLocks noChangeAspect="1" noChangeArrowheads="1"/>
          </p:cNvPicPr>
          <p:nvPr/>
        </p:nvPicPr>
        <p:blipFill>
          <a:blip r:embed="rId2"/>
          <a:srcRect/>
          <a:stretch>
            <a:fillRect/>
          </a:stretch>
        </p:blipFill>
        <p:spPr bwMode="auto">
          <a:xfrm>
            <a:off x="1814513" y="60325"/>
            <a:ext cx="5438775" cy="390525"/>
          </a:xfrm>
          <a:prstGeom prst="rect">
            <a:avLst/>
          </a:prstGeom>
          <a:noFill/>
          <a:ln w="9525">
            <a:noFill/>
            <a:miter lim="800000"/>
            <a:headEnd/>
            <a:tailEnd/>
          </a:ln>
        </p:spPr>
      </p:pic>
      <p:graphicFrame>
        <p:nvGraphicFramePr>
          <p:cNvPr id="3" name="Tabela 2"/>
          <p:cNvGraphicFramePr>
            <a:graphicFrameLocks noGrp="1"/>
          </p:cNvGraphicFramePr>
          <p:nvPr/>
        </p:nvGraphicFramePr>
        <p:xfrm>
          <a:off x="749300" y="1651000"/>
          <a:ext cx="7542213" cy="1136650"/>
        </p:xfrm>
        <a:graphic>
          <a:graphicData uri="http://schemas.openxmlformats.org/drawingml/2006/table">
            <a:tbl>
              <a:tblPr>
                <a:tableStyleId>{5C22544A-7EE6-4342-B048-85BDC9FD1C3A}</a:tableStyleId>
              </a:tblPr>
              <a:tblGrid>
                <a:gridCol w="2425693">
                  <a:extLst>
                    <a:ext uri="{9D8B030D-6E8A-4147-A177-3AD203B41FA5}"/>
                  </a:extLst>
                </a:gridCol>
                <a:gridCol w="1344741">
                  <a:extLst>
                    <a:ext uri="{9D8B030D-6E8A-4147-A177-3AD203B41FA5}"/>
                  </a:extLst>
                </a:gridCol>
                <a:gridCol w="3773365">
                  <a:extLst>
                    <a:ext uri="{9D8B030D-6E8A-4147-A177-3AD203B41FA5}"/>
                  </a:extLst>
                </a:gridCol>
              </a:tblGrid>
              <a:tr h="1136641">
                <a:tc>
                  <a:txBody>
                    <a:bodyPr/>
                    <a:lstStyle/>
                    <a:p>
                      <a:pPr>
                        <a:lnSpc>
                          <a:spcPts val="1370"/>
                        </a:lnSpc>
                        <a:spcAft>
                          <a:spcPts val="0"/>
                        </a:spcAft>
                      </a:pPr>
                      <a:r>
                        <a:rPr lang="pl-PL" sz="1000" spc="0">
                          <a:effectLst/>
                        </a:rPr>
                        <a:t>Działanie 6.2</a:t>
                      </a:r>
                      <a:endParaRPr lang="pl-PL" sz="900">
                        <a:effectLst/>
                      </a:endParaRPr>
                    </a:p>
                    <a:p>
                      <a:pPr>
                        <a:lnSpc>
                          <a:spcPts val="1370"/>
                        </a:lnSpc>
                        <a:spcAft>
                          <a:spcPts val="0"/>
                        </a:spcAft>
                      </a:pPr>
                      <a:r>
                        <a:rPr lang="pl-PL" sz="1000" spc="0">
                          <a:effectLst/>
                        </a:rPr>
                        <a:t>Rewitalizacja obszarów zmarginalizowanych</a:t>
                      </a:r>
                      <a:endParaRPr lang="pl-PL" sz="900">
                        <a:effectLst/>
                        <a:latin typeface="Arial" panose="020B0604020202020204" pitchFamily="34" charset="0"/>
                        <a:ea typeface="Arial" panose="020B0604020202020204" pitchFamily="34" charset="0"/>
                      </a:endParaRPr>
                    </a:p>
                  </a:txBody>
                  <a:tcPr marL="5862" marR="5862" marT="0" marB="0" anchor="ctr"/>
                </a:tc>
                <a:tc>
                  <a:txBody>
                    <a:bodyPr/>
                    <a:lstStyle/>
                    <a:p>
                      <a:pPr algn="ctr">
                        <a:lnSpc>
                          <a:spcPts val="1230"/>
                        </a:lnSpc>
                        <a:spcAft>
                          <a:spcPts val="0"/>
                        </a:spcAft>
                      </a:pPr>
                      <a:r>
                        <a:rPr lang="pl-PL" sz="1000" spc="0">
                          <a:effectLst/>
                        </a:rPr>
                        <a:t>maj 2017 r.</a:t>
                      </a:r>
                      <a:endParaRPr lang="pl-PL" sz="900">
                        <a:effectLst/>
                        <a:latin typeface="Arial" panose="020B0604020202020204" pitchFamily="34" charset="0"/>
                        <a:ea typeface="Arial" panose="020B0604020202020204" pitchFamily="34" charset="0"/>
                      </a:endParaRPr>
                    </a:p>
                  </a:txBody>
                  <a:tcPr marL="5862" marR="5862" marT="0" marB="0" anchor="ctr"/>
                </a:tc>
                <a:tc>
                  <a:txBody>
                    <a:bodyPr/>
                    <a:lstStyle/>
                    <a:p>
                      <a:pPr>
                        <a:lnSpc>
                          <a:spcPts val="1230"/>
                        </a:lnSpc>
                        <a:spcAft>
                          <a:spcPts val="0"/>
                        </a:spcAft>
                      </a:pPr>
                      <a:r>
                        <a:rPr lang="pl-PL" sz="1000" spc="0" dirty="0">
                          <a:effectLst/>
                        </a:rPr>
                        <a:t>Odnowa tkanki mieszkaniowej.</a:t>
                      </a:r>
                      <a:endParaRPr lang="pl-PL" sz="900" dirty="0">
                        <a:effectLst/>
                        <a:latin typeface="Arial" panose="020B0604020202020204" pitchFamily="34" charset="0"/>
                        <a:ea typeface="Arial" panose="020B0604020202020204" pitchFamily="34" charset="0"/>
                      </a:endParaRPr>
                    </a:p>
                  </a:txBody>
                  <a:tcPr marL="5862" marR="5862" marT="0" marB="0" anchor="ctr"/>
                </a:tc>
                <a:extLst>
                  <a:ext uri="{0D108BD9-81ED-4DB2-BD59-A6C34878D82A}"/>
                </a:extLst>
              </a:tr>
            </a:tbl>
          </a:graphicData>
        </a:graphic>
      </p:graphicFrame>
      <p:sp>
        <p:nvSpPr>
          <p:cNvPr id="36878" name="Symbol zastępczy numeru slajdu 4"/>
          <p:cNvSpPr>
            <a:spLocks noGrp="1"/>
          </p:cNvSpPr>
          <p:nvPr>
            <p:ph type="sldNum" sz="quarter" idx="12"/>
          </p:nvPr>
        </p:nvSpPr>
        <p:spPr bwMode="auto">
          <a:noFill/>
          <a:ln>
            <a:miter lim="800000"/>
            <a:headEnd/>
            <a:tailEnd/>
          </a:ln>
        </p:spPr>
        <p:txBody>
          <a:bodyPr/>
          <a:lstStyle/>
          <a:p>
            <a:fld id="{8561517B-0897-48C2-B369-4B1CA8F8BAAE}" type="slidenum">
              <a:rPr lang="en-US" altLang="pl-PL" smtClean="0"/>
              <a:pPr/>
              <a:t>22</a:t>
            </a:fld>
            <a:endParaRPr lang="en-US" altLang="pl-PL" smtClean="0"/>
          </a:p>
        </p:txBody>
      </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zawartości 2"/>
          <p:cNvSpPr>
            <a:spLocks noGrp="1"/>
          </p:cNvSpPr>
          <p:nvPr>
            <p:ph idx="4294967295"/>
          </p:nvPr>
        </p:nvSpPr>
        <p:spPr>
          <a:xfrm>
            <a:off x="800100" y="1050925"/>
            <a:ext cx="7543800" cy="4973638"/>
          </a:xfrm>
        </p:spPr>
        <p:txBody>
          <a:bodyPr>
            <a:noAutofit/>
          </a:bodyPr>
          <a:lstStyle/>
          <a:p>
            <a:pPr marL="447675" indent="0" algn="just" eaLnBrk="1" hangingPunct="1">
              <a:buFont typeface="Calibri" pitchFamily="34" charset="0"/>
              <a:buNone/>
              <a:defRPr/>
            </a:pPr>
            <a:r>
              <a:rPr lang="pl-PL" sz="1800" b="1" dirty="0"/>
              <a:t>Oś priorytetowa 6 </a:t>
            </a:r>
            <a:r>
              <a:rPr lang="pl-PL" sz="1800" dirty="0"/>
              <a:t>Jakość życia. Działanie 6.2</a:t>
            </a:r>
          </a:p>
          <a:p>
            <a:pPr marL="447675" indent="0" algn="just" eaLnBrk="1" hangingPunct="1">
              <a:buFont typeface="Calibri" pitchFamily="34" charset="0"/>
              <a:buNone/>
              <a:defRPr/>
            </a:pPr>
            <a:r>
              <a:rPr lang="pl-PL" sz="1800" dirty="0"/>
              <a:t>Typy projektów:</a:t>
            </a:r>
          </a:p>
          <a:p>
            <a:pPr marL="447675" indent="0" algn="just" eaLnBrk="1" hangingPunct="1">
              <a:buFont typeface="Calibri" pitchFamily="34" charset="0"/>
              <a:buNone/>
              <a:defRPr/>
            </a:pPr>
            <a:r>
              <a:rPr lang="pl-PL" sz="1200" b="1" dirty="0"/>
              <a:t>rozwój infrastruktury technicznej na obszarach rewitalizowanych w celu ich aktywizacji społecznej i gospodarczej. </a:t>
            </a:r>
          </a:p>
          <a:p>
            <a:pPr marL="447675" indent="0" algn="just" eaLnBrk="1" hangingPunct="1">
              <a:buFont typeface="Calibri" pitchFamily="34" charset="0"/>
              <a:buNone/>
              <a:defRPr/>
            </a:pPr>
            <a:r>
              <a:rPr lang="pl-PL" sz="1200" dirty="0"/>
              <a:t>Interwencja ma na celu zmianę sposobu użytkowania wspólnych przestrzeni miejskich </a:t>
            </a:r>
          </a:p>
          <a:p>
            <a:pPr marL="447675" indent="0" algn="just" eaLnBrk="1" hangingPunct="1">
              <a:buFont typeface="Calibri" pitchFamily="34" charset="0"/>
              <a:buNone/>
              <a:defRPr/>
            </a:pPr>
            <a:r>
              <a:rPr lang="pl-PL" sz="1200" dirty="0"/>
              <a:t>i wiejskich (rynków, placów, skwerów, także z terenami zielonymi), wokół których można koncentrować działalność gospodarczą szczególnie o charakterze usługowo-handlowym, sprzedaży produktów regionalnych w tradycyjny sposób bezpośrednio od producentów, pozwalających na poprawę warunków pracy i utworzenie nowych miejsc pracy, w tym dostosowanych do potrzeb osób niepełnosprawnych, oraz miejsc dla przedsiębiorstw społecznych.</a:t>
            </a:r>
          </a:p>
          <a:p>
            <a:pPr marL="447675" indent="0" algn="just" eaLnBrk="1" hangingPunct="1">
              <a:buFont typeface="Calibri" pitchFamily="34" charset="0"/>
              <a:buNone/>
              <a:defRPr/>
            </a:pPr>
            <a:r>
              <a:rPr lang="pl-PL" sz="1200" dirty="0"/>
              <a:t>Ponadto zintegrowane przedsięwzięcia polegające na renowacji, rewaloryzacji, modernizacji, adaptacji i wyposażeniu istniejącej zabudowy na cele gospodarcze, społeczne, edukacyjne, kulturowe, rekreacyjne oraz mieszkalne (ze szczególnym naciskiem na poprawę efektywności energetycznej).</a:t>
            </a:r>
          </a:p>
          <a:p>
            <a:pPr marL="447675" indent="0" algn="just" eaLnBrk="1" hangingPunct="1">
              <a:buFont typeface="Calibri" pitchFamily="34" charset="0"/>
              <a:buNone/>
              <a:defRPr/>
            </a:pPr>
            <a:r>
              <a:rPr lang="pl-PL" sz="1200" b="1" dirty="0"/>
              <a:t>odnowa tkanki mieszkaniowej </a:t>
            </a:r>
          </a:p>
          <a:p>
            <a:pPr marL="447675" indent="0" algn="just" eaLnBrk="1" hangingPunct="1">
              <a:buFont typeface="Calibri" pitchFamily="34" charset="0"/>
              <a:buNone/>
              <a:defRPr/>
            </a:pPr>
            <a:r>
              <a:rPr lang="pl-PL" sz="1200" dirty="0"/>
              <a:t>Wsparciem zostanie objęta tkanka mieszkaniowa w zakresie części wspólnych budynków mieszkalnych wielorodzinnych, jako element szerszego działania rewitalizacyjnego.</a:t>
            </a:r>
          </a:p>
          <a:p>
            <a:pPr marL="447675" indent="0" algn="just" eaLnBrk="1" hangingPunct="1">
              <a:buFont typeface="Calibri" pitchFamily="34" charset="0"/>
              <a:buNone/>
              <a:defRPr/>
            </a:pPr>
            <a:r>
              <a:rPr lang="pl-PL" sz="1200" dirty="0"/>
              <a:t>Wsparciu w ramach działania, co do zasady, nie podlegają: </a:t>
            </a:r>
          </a:p>
          <a:p>
            <a:pPr marL="619125" indent="-171450" algn="just" eaLnBrk="1" hangingPunct="1">
              <a:buFont typeface="Arial" panose="020B0604020202020204" pitchFamily="34" charset="0"/>
              <a:buChar char="•"/>
              <a:defRPr/>
            </a:pPr>
            <a:r>
              <a:rPr lang="pl-PL" sz="1200" dirty="0"/>
              <a:t>inwestycje polegające na budowie nowych budynków;</a:t>
            </a:r>
          </a:p>
          <a:p>
            <a:pPr marL="619125" indent="-171450" algn="just" eaLnBrk="1" hangingPunct="1">
              <a:buFont typeface="Arial" panose="020B0604020202020204" pitchFamily="34" charset="0"/>
              <a:buChar char="•"/>
              <a:defRPr/>
            </a:pPr>
            <a:r>
              <a:rPr lang="pl-PL" sz="1200" dirty="0"/>
              <a:t>inwestycje wykraczające poza części wspólne budynków wielorodzinnych.</a:t>
            </a:r>
          </a:p>
          <a:p>
            <a:pPr marL="447675" indent="0" algn="just" eaLnBrk="1" hangingPunct="1">
              <a:buFont typeface="Calibri" pitchFamily="34" charset="0"/>
              <a:buNone/>
              <a:defRPr/>
            </a:pPr>
            <a:endParaRPr lang="pl-PL" sz="1800" dirty="0"/>
          </a:p>
        </p:txBody>
      </p:sp>
      <p:sp>
        <p:nvSpPr>
          <p:cNvPr id="2" name="Tytuł 1"/>
          <p:cNvSpPr>
            <a:spLocks noGrp="1"/>
          </p:cNvSpPr>
          <p:nvPr>
            <p:ph type="title" idx="4294967295"/>
          </p:nvPr>
        </p:nvSpPr>
        <p:spPr>
          <a:xfrm>
            <a:off x="0" y="561975"/>
            <a:ext cx="9144000" cy="473075"/>
          </a:xfrm>
        </p:spPr>
        <p:txBody>
          <a:bodyPr rtlCol="0">
            <a:noAutofit/>
          </a:bodyPr>
          <a:lstStyle/>
          <a:p>
            <a:pPr algn="just" eaLnBrk="1" fontAlgn="auto" hangingPunct="1">
              <a:spcAft>
                <a:spcPts val="0"/>
              </a:spcAft>
              <a:defRPr/>
            </a:pPr>
            <a:r>
              <a:rPr lang="pl-PL" sz="3200" dirty="0">
                <a:solidFill>
                  <a:schemeClr val="tx1">
                    <a:lumMod val="75000"/>
                    <a:lumOff val="25000"/>
                  </a:schemeClr>
                </a:solidFill>
                <a:ea typeface="+mj-ea"/>
              </a:rPr>
              <a:t>	</a:t>
            </a:r>
            <a:r>
              <a:rPr lang="pl-PL" altLang="pl-PL" sz="2400" i="1" dirty="0"/>
              <a:t>Przykładowe zakresy konkursów RPO woj. mazowieckiego</a:t>
            </a:r>
            <a:endParaRPr lang="pl-PL" sz="3200" u="sng" dirty="0">
              <a:solidFill>
                <a:schemeClr val="tx1">
                  <a:lumMod val="75000"/>
                  <a:lumOff val="25000"/>
                </a:schemeClr>
              </a:solidFill>
              <a:ea typeface="+mj-ea"/>
            </a:endParaRPr>
          </a:p>
        </p:txBody>
      </p:sp>
      <p:pic>
        <p:nvPicPr>
          <p:cNvPr id="37891" name="Picture 5"/>
          <p:cNvPicPr>
            <a:picLocks noChangeAspect="1" noChangeArrowheads="1"/>
          </p:cNvPicPr>
          <p:nvPr/>
        </p:nvPicPr>
        <p:blipFill>
          <a:blip r:embed="rId2"/>
          <a:srcRect/>
          <a:stretch>
            <a:fillRect/>
          </a:stretch>
        </p:blipFill>
        <p:spPr bwMode="auto">
          <a:xfrm>
            <a:off x="1814513" y="60325"/>
            <a:ext cx="5438775" cy="390525"/>
          </a:xfrm>
          <a:prstGeom prst="rect">
            <a:avLst/>
          </a:prstGeom>
          <a:noFill/>
          <a:ln w="9525">
            <a:noFill/>
            <a:miter lim="800000"/>
            <a:headEnd/>
            <a:tailEnd/>
          </a:ln>
        </p:spPr>
      </p:pic>
      <p:sp>
        <p:nvSpPr>
          <p:cNvPr id="37892" name="Symbol zastępczy numeru slajdu 3"/>
          <p:cNvSpPr>
            <a:spLocks noGrp="1"/>
          </p:cNvSpPr>
          <p:nvPr>
            <p:ph type="sldNum" sz="quarter" idx="12"/>
          </p:nvPr>
        </p:nvSpPr>
        <p:spPr bwMode="auto">
          <a:noFill/>
          <a:ln>
            <a:miter lim="800000"/>
            <a:headEnd/>
            <a:tailEnd/>
          </a:ln>
        </p:spPr>
        <p:txBody>
          <a:bodyPr/>
          <a:lstStyle/>
          <a:p>
            <a:fld id="{648624E1-A78F-4190-89B5-CA8DF2576929}" type="slidenum">
              <a:rPr lang="en-US" altLang="pl-PL" smtClean="0"/>
              <a:pPr/>
              <a:t>23</a:t>
            </a:fld>
            <a:endParaRPr lang="en-US" altLang="pl-PL" smtClean="0"/>
          </a:p>
        </p:txBody>
      </p:sp>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zawartości 2"/>
          <p:cNvSpPr>
            <a:spLocks noGrp="1"/>
          </p:cNvSpPr>
          <p:nvPr>
            <p:ph idx="4294967295"/>
          </p:nvPr>
        </p:nvSpPr>
        <p:spPr>
          <a:xfrm>
            <a:off x="800100" y="1050925"/>
            <a:ext cx="7543800" cy="4973638"/>
          </a:xfrm>
        </p:spPr>
        <p:txBody>
          <a:bodyPr>
            <a:noAutofit/>
          </a:bodyPr>
          <a:lstStyle/>
          <a:p>
            <a:pPr marL="447675" indent="0" algn="just" eaLnBrk="1" hangingPunct="1">
              <a:buFont typeface="Calibri" pitchFamily="34" charset="0"/>
              <a:buNone/>
              <a:defRPr/>
            </a:pPr>
            <a:r>
              <a:rPr lang="pl-PL" sz="1800" b="1" dirty="0"/>
              <a:t>Oś priorytetowa 6 </a:t>
            </a:r>
            <a:r>
              <a:rPr lang="pl-PL" sz="1800" dirty="0"/>
              <a:t>Jakość życia. Działanie 6.2</a:t>
            </a:r>
          </a:p>
          <a:p>
            <a:pPr marL="447675" indent="0" algn="just" eaLnBrk="1" hangingPunct="1">
              <a:buFont typeface="Calibri" pitchFamily="34" charset="0"/>
              <a:buNone/>
              <a:defRPr/>
            </a:pPr>
            <a:r>
              <a:rPr lang="pl-PL" sz="1200" dirty="0"/>
              <a:t>Preferowane będą:</a:t>
            </a:r>
          </a:p>
          <a:p>
            <a:pPr marL="619125" indent="-171450" algn="just" eaLnBrk="1" hangingPunct="1">
              <a:buFont typeface="Wingdings" panose="05000000000000000000" pitchFamily="2" charset="2"/>
              <a:buChar char="§"/>
              <a:defRPr/>
            </a:pPr>
            <a:r>
              <a:rPr lang="pl-PL" sz="1200" dirty="0"/>
              <a:t>projekty zapewniające kompleksowe/zintegrowane podejście, szczególnie realizowane w postaci wiązek projektów obejmujących EFS; </a:t>
            </a:r>
          </a:p>
          <a:p>
            <a:pPr marL="619125" indent="-171450" algn="just" eaLnBrk="1" hangingPunct="1">
              <a:buFont typeface="Wingdings" panose="05000000000000000000" pitchFamily="2" charset="2"/>
              <a:buChar char="§"/>
              <a:defRPr/>
            </a:pPr>
            <a:r>
              <a:rPr lang="pl-PL" sz="1200" dirty="0"/>
              <a:t>projekty realizowane w partnerstwie, w szczególności będące efektem trwałej współpracy oraz akceptacji społecznej, w tym za pośrednictwem LGD;</a:t>
            </a:r>
          </a:p>
          <a:p>
            <a:pPr marL="619125" indent="-171450" algn="just" eaLnBrk="1" hangingPunct="1">
              <a:buFont typeface="Wingdings" panose="05000000000000000000" pitchFamily="2" charset="2"/>
              <a:buChar char="§"/>
              <a:defRPr/>
            </a:pPr>
            <a:r>
              <a:rPr lang="pl-PL" sz="1200" dirty="0"/>
              <a:t>projekty wynikające ze Strategii OMW;</a:t>
            </a:r>
          </a:p>
          <a:p>
            <a:pPr marL="619125" indent="-171450" algn="just" eaLnBrk="1" hangingPunct="1">
              <a:buFont typeface="Wingdings" panose="05000000000000000000" pitchFamily="2" charset="2"/>
              <a:buChar char="§"/>
              <a:defRPr/>
            </a:pPr>
            <a:r>
              <a:rPr lang="pl-PL" sz="1200" dirty="0"/>
              <a:t>projekty obiektów kubaturowych lub przestrzeni publicznych wyłaniane w drodze konkursu architektonicznego, architektoniczno-urbanistycznego lub urbanistycznego.</a:t>
            </a:r>
          </a:p>
          <a:p>
            <a:pPr marL="447675" indent="0" algn="just" eaLnBrk="1" hangingPunct="1">
              <a:buFont typeface="Calibri" pitchFamily="34" charset="0"/>
              <a:buNone/>
              <a:defRPr/>
            </a:pPr>
            <a:r>
              <a:rPr lang="pl-PL" sz="1200" dirty="0"/>
              <a:t>Możliwe do realizacji będą wyłącznie projekty zgodne z programem rewitalizacji obowiązującym na obszarze, na którym realizowany jest projekt. Program rewitalizacji musi znajdować się w Wykazie programów rewitalizacji województwa mazowieckiego.</a:t>
            </a:r>
          </a:p>
          <a:p>
            <a:pPr marL="447675" indent="0" algn="just" eaLnBrk="1" hangingPunct="1">
              <a:buFont typeface="Calibri" pitchFamily="34" charset="0"/>
              <a:buNone/>
              <a:defRPr/>
            </a:pPr>
            <a:endParaRPr lang="pl-PL" sz="1800" dirty="0"/>
          </a:p>
        </p:txBody>
      </p:sp>
      <p:sp>
        <p:nvSpPr>
          <p:cNvPr id="2" name="Tytuł 1"/>
          <p:cNvSpPr>
            <a:spLocks noGrp="1"/>
          </p:cNvSpPr>
          <p:nvPr>
            <p:ph type="title" idx="4294967295"/>
          </p:nvPr>
        </p:nvSpPr>
        <p:spPr>
          <a:xfrm>
            <a:off x="0" y="561975"/>
            <a:ext cx="9144000" cy="473075"/>
          </a:xfrm>
        </p:spPr>
        <p:txBody>
          <a:bodyPr rtlCol="0">
            <a:noAutofit/>
          </a:bodyPr>
          <a:lstStyle/>
          <a:p>
            <a:pPr algn="just" eaLnBrk="1" fontAlgn="auto" hangingPunct="1">
              <a:spcAft>
                <a:spcPts val="0"/>
              </a:spcAft>
              <a:defRPr/>
            </a:pPr>
            <a:r>
              <a:rPr lang="pl-PL" sz="3200" dirty="0">
                <a:solidFill>
                  <a:schemeClr val="tx1">
                    <a:lumMod val="75000"/>
                    <a:lumOff val="25000"/>
                  </a:schemeClr>
                </a:solidFill>
                <a:ea typeface="+mj-ea"/>
              </a:rPr>
              <a:t>	</a:t>
            </a:r>
            <a:r>
              <a:rPr lang="pl-PL" altLang="pl-PL" sz="2400" i="1" dirty="0"/>
              <a:t>Przykładowe zakresy konkursów RPO woj. mazowieckiego</a:t>
            </a:r>
            <a:endParaRPr lang="pl-PL" sz="3200" u="sng" dirty="0">
              <a:solidFill>
                <a:schemeClr val="tx1">
                  <a:lumMod val="75000"/>
                  <a:lumOff val="25000"/>
                </a:schemeClr>
              </a:solidFill>
              <a:ea typeface="+mj-ea"/>
            </a:endParaRPr>
          </a:p>
        </p:txBody>
      </p:sp>
      <p:pic>
        <p:nvPicPr>
          <p:cNvPr id="38915" name="Picture 5"/>
          <p:cNvPicPr>
            <a:picLocks noChangeAspect="1" noChangeArrowheads="1"/>
          </p:cNvPicPr>
          <p:nvPr/>
        </p:nvPicPr>
        <p:blipFill>
          <a:blip r:embed="rId2"/>
          <a:srcRect/>
          <a:stretch>
            <a:fillRect/>
          </a:stretch>
        </p:blipFill>
        <p:spPr bwMode="auto">
          <a:xfrm>
            <a:off x="1814513" y="60325"/>
            <a:ext cx="5438775" cy="390525"/>
          </a:xfrm>
          <a:prstGeom prst="rect">
            <a:avLst/>
          </a:prstGeom>
          <a:noFill/>
          <a:ln w="9525">
            <a:noFill/>
            <a:miter lim="800000"/>
            <a:headEnd/>
            <a:tailEnd/>
          </a:ln>
        </p:spPr>
      </p:pic>
      <p:sp>
        <p:nvSpPr>
          <p:cNvPr id="38916" name="Symbol zastępczy numeru slajdu 2"/>
          <p:cNvSpPr>
            <a:spLocks noGrp="1"/>
          </p:cNvSpPr>
          <p:nvPr>
            <p:ph type="sldNum" sz="quarter" idx="12"/>
          </p:nvPr>
        </p:nvSpPr>
        <p:spPr bwMode="auto">
          <a:noFill/>
          <a:ln>
            <a:miter lim="800000"/>
            <a:headEnd/>
            <a:tailEnd/>
          </a:ln>
        </p:spPr>
        <p:txBody>
          <a:bodyPr/>
          <a:lstStyle/>
          <a:p>
            <a:fld id="{4B7CBDF9-A3CA-4E9C-9E59-BDCEDA5E6372}" type="slidenum">
              <a:rPr lang="en-US" altLang="pl-PL" smtClean="0"/>
              <a:pPr/>
              <a:t>24</a:t>
            </a:fld>
            <a:endParaRPr lang="en-US" altLang="pl-PL" smtClean="0"/>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ymbol zastępczy zawartości 2"/>
          <p:cNvSpPr>
            <a:spLocks noGrp="1"/>
          </p:cNvSpPr>
          <p:nvPr>
            <p:ph idx="4294967295"/>
          </p:nvPr>
        </p:nvSpPr>
        <p:spPr>
          <a:xfrm>
            <a:off x="800100" y="1050925"/>
            <a:ext cx="7543800" cy="4973638"/>
          </a:xfrm>
        </p:spPr>
        <p:txBody>
          <a:bodyPr/>
          <a:lstStyle/>
          <a:p>
            <a:pPr marL="447675" indent="0" algn="just" eaLnBrk="1" hangingPunct="1">
              <a:buFont typeface="Calibri" pitchFamily="34" charset="0"/>
              <a:buNone/>
            </a:pPr>
            <a:r>
              <a:rPr lang="pl-PL" sz="1800" b="1" smtClean="0"/>
              <a:t>Oś priorytetowa 9 </a:t>
            </a:r>
            <a:r>
              <a:rPr lang="pl-PL" sz="1800" smtClean="0"/>
              <a:t>Wspieranie włączenia społecznego i walka z ubóstwem</a:t>
            </a:r>
          </a:p>
          <a:p>
            <a:pPr marL="447675" indent="0" algn="just" eaLnBrk="1" hangingPunct="1">
              <a:buFont typeface="Calibri" pitchFamily="34" charset="0"/>
              <a:buNone/>
            </a:pPr>
            <a:endParaRPr lang="pl-PL" b="1" smtClean="0"/>
          </a:p>
        </p:txBody>
      </p:sp>
      <p:sp>
        <p:nvSpPr>
          <p:cNvPr id="2" name="Tytuł 1"/>
          <p:cNvSpPr>
            <a:spLocks noGrp="1"/>
          </p:cNvSpPr>
          <p:nvPr>
            <p:ph type="title" idx="4294967295"/>
          </p:nvPr>
        </p:nvSpPr>
        <p:spPr>
          <a:xfrm>
            <a:off x="0" y="561975"/>
            <a:ext cx="9144000" cy="473075"/>
          </a:xfrm>
        </p:spPr>
        <p:txBody>
          <a:bodyPr rtlCol="0">
            <a:noAutofit/>
          </a:bodyPr>
          <a:lstStyle/>
          <a:p>
            <a:pPr algn="just" eaLnBrk="1" fontAlgn="auto" hangingPunct="1">
              <a:spcAft>
                <a:spcPts val="0"/>
              </a:spcAft>
              <a:defRPr/>
            </a:pPr>
            <a:r>
              <a:rPr lang="pl-PL" sz="3200" dirty="0">
                <a:solidFill>
                  <a:schemeClr val="tx1">
                    <a:lumMod val="75000"/>
                    <a:lumOff val="25000"/>
                  </a:schemeClr>
                </a:solidFill>
                <a:ea typeface="+mj-ea"/>
              </a:rPr>
              <a:t>	</a:t>
            </a:r>
            <a:r>
              <a:rPr lang="pl-PL" altLang="pl-PL" sz="2400" i="1" dirty="0"/>
              <a:t>Przykładowe zakresy konkursów RPO woj. mazowieckiego</a:t>
            </a:r>
            <a:endParaRPr lang="pl-PL" sz="3200" u="sng" dirty="0">
              <a:solidFill>
                <a:schemeClr val="tx1">
                  <a:lumMod val="75000"/>
                  <a:lumOff val="25000"/>
                </a:schemeClr>
              </a:solidFill>
              <a:ea typeface="+mj-ea"/>
            </a:endParaRPr>
          </a:p>
        </p:txBody>
      </p:sp>
      <p:pic>
        <p:nvPicPr>
          <p:cNvPr id="39939" name="Picture 5"/>
          <p:cNvPicPr>
            <a:picLocks noChangeAspect="1" noChangeArrowheads="1"/>
          </p:cNvPicPr>
          <p:nvPr/>
        </p:nvPicPr>
        <p:blipFill>
          <a:blip r:embed="rId2"/>
          <a:srcRect/>
          <a:stretch>
            <a:fillRect/>
          </a:stretch>
        </p:blipFill>
        <p:spPr bwMode="auto">
          <a:xfrm>
            <a:off x="1814513" y="60325"/>
            <a:ext cx="5438775" cy="390525"/>
          </a:xfrm>
          <a:prstGeom prst="rect">
            <a:avLst/>
          </a:prstGeom>
          <a:noFill/>
          <a:ln w="9525">
            <a:noFill/>
            <a:miter lim="800000"/>
            <a:headEnd/>
            <a:tailEnd/>
          </a:ln>
        </p:spPr>
      </p:pic>
      <p:graphicFrame>
        <p:nvGraphicFramePr>
          <p:cNvPr id="11" name="Tabela 10"/>
          <p:cNvGraphicFramePr>
            <a:graphicFrameLocks noGrp="1"/>
          </p:cNvGraphicFramePr>
          <p:nvPr/>
        </p:nvGraphicFramePr>
        <p:xfrm>
          <a:off x="800100" y="1374775"/>
          <a:ext cx="7543800" cy="2451100"/>
        </p:xfrm>
        <a:graphic>
          <a:graphicData uri="http://schemas.openxmlformats.org/drawingml/2006/table">
            <a:tbl>
              <a:tblPr>
                <a:tableStyleId>{5C22544A-7EE6-4342-B048-85BDC9FD1C3A}</a:tableStyleId>
              </a:tblPr>
              <a:tblGrid>
                <a:gridCol w="2425693">
                  <a:extLst>
                    <a:ext uri="{9D8B030D-6E8A-4147-A177-3AD203B41FA5}"/>
                  </a:extLst>
                </a:gridCol>
                <a:gridCol w="1344741">
                  <a:extLst>
                    <a:ext uri="{9D8B030D-6E8A-4147-A177-3AD203B41FA5}"/>
                  </a:extLst>
                </a:gridCol>
                <a:gridCol w="3773365">
                  <a:extLst>
                    <a:ext uri="{9D8B030D-6E8A-4147-A177-3AD203B41FA5}"/>
                  </a:extLst>
                </a:gridCol>
              </a:tblGrid>
              <a:tr h="813059">
                <a:tc>
                  <a:txBody>
                    <a:bodyPr/>
                    <a:lstStyle/>
                    <a:p>
                      <a:pPr>
                        <a:lnSpc>
                          <a:spcPts val="1370"/>
                        </a:lnSpc>
                        <a:spcAft>
                          <a:spcPts val="0"/>
                        </a:spcAft>
                      </a:pPr>
                      <a:r>
                        <a:rPr lang="pl-PL" sz="1000" spc="0" dirty="0">
                          <a:effectLst/>
                        </a:rPr>
                        <a:t>Działanie 9.1</a:t>
                      </a:r>
                      <a:endParaRPr lang="pl-PL" sz="900" dirty="0">
                        <a:effectLst/>
                      </a:endParaRPr>
                    </a:p>
                    <a:p>
                      <a:pPr>
                        <a:lnSpc>
                          <a:spcPts val="1370"/>
                        </a:lnSpc>
                        <a:spcAft>
                          <a:spcPts val="0"/>
                        </a:spcAft>
                      </a:pPr>
                      <a:r>
                        <a:rPr lang="pl-PL" sz="1000" spc="0" dirty="0">
                          <a:effectLst/>
                        </a:rPr>
                        <a:t>Aktywizacja społeczno-zawodowa osób wykluczonych i przeciwdziałanie wykluczeniu społecznemu</a:t>
                      </a:r>
                      <a:endParaRPr lang="pl-PL" sz="900" dirty="0">
                        <a:effectLst/>
                        <a:latin typeface="Arial" panose="020B0604020202020204" pitchFamily="34" charset="0"/>
                        <a:ea typeface="Arial" panose="020B0604020202020204" pitchFamily="34" charset="0"/>
                      </a:endParaRPr>
                    </a:p>
                  </a:txBody>
                  <a:tcPr marL="5862" marR="5862" marT="0" marB="0" anchor="b"/>
                </a:tc>
                <a:tc>
                  <a:txBody>
                    <a:bodyPr/>
                    <a:lstStyle/>
                    <a:p>
                      <a:pPr algn="ctr">
                        <a:lnSpc>
                          <a:spcPts val="1230"/>
                        </a:lnSpc>
                        <a:spcAft>
                          <a:spcPts val="0"/>
                        </a:spcAft>
                      </a:pPr>
                      <a:r>
                        <a:rPr lang="pl-PL" sz="1000" spc="0">
                          <a:effectLst/>
                        </a:rPr>
                        <a:t>marzec 2017 r.</a:t>
                      </a:r>
                      <a:endParaRPr lang="pl-PL" sz="900">
                        <a:effectLst/>
                        <a:latin typeface="Arial" panose="020B0604020202020204" pitchFamily="34" charset="0"/>
                        <a:ea typeface="Arial" panose="020B0604020202020204" pitchFamily="34" charset="0"/>
                      </a:endParaRPr>
                    </a:p>
                  </a:txBody>
                  <a:tcPr marL="5862" marR="5862" marT="0" marB="0" anchor="ctr"/>
                </a:tc>
                <a:tc>
                  <a:txBody>
                    <a:bodyPr/>
                    <a:lstStyle/>
                    <a:p>
                      <a:pPr>
                        <a:lnSpc>
                          <a:spcPts val="1370"/>
                        </a:lnSpc>
                        <a:spcAft>
                          <a:spcPts val="0"/>
                        </a:spcAft>
                      </a:pPr>
                      <a:r>
                        <a:rPr lang="pl-PL" sz="1000" spc="0">
                          <a:effectLst/>
                        </a:rPr>
                        <a:t>Integracja społeczna i aktywizacja zawodowa osób oddalonych od rynku pracy w ramach współpracy międzysektorowej</a:t>
                      </a:r>
                      <a:endParaRPr lang="pl-PL" sz="900">
                        <a:effectLst/>
                        <a:latin typeface="Arial" panose="020B0604020202020204" pitchFamily="34" charset="0"/>
                        <a:ea typeface="Arial" panose="020B0604020202020204" pitchFamily="34" charset="0"/>
                      </a:endParaRPr>
                    </a:p>
                  </a:txBody>
                  <a:tcPr marL="5862" marR="5862" marT="0" marB="0" anchor="ctr"/>
                </a:tc>
                <a:extLst>
                  <a:ext uri="{0D108BD9-81ED-4DB2-BD59-A6C34878D82A}"/>
                </a:extLst>
              </a:tr>
              <a:tr h="815990">
                <a:tc>
                  <a:txBody>
                    <a:bodyPr/>
                    <a:lstStyle/>
                    <a:p>
                      <a:pPr>
                        <a:lnSpc>
                          <a:spcPts val="1370"/>
                        </a:lnSpc>
                        <a:spcAft>
                          <a:spcPts val="0"/>
                        </a:spcAft>
                      </a:pPr>
                      <a:r>
                        <a:rPr lang="pl-PL" sz="1000" spc="0" dirty="0">
                          <a:effectLst/>
                        </a:rPr>
                        <a:t>Działanie 9.1</a:t>
                      </a:r>
                      <a:endParaRPr lang="pl-PL" sz="900" dirty="0">
                        <a:effectLst/>
                      </a:endParaRPr>
                    </a:p>
                    <a:p>
                      <a:pPr>
                        <a:lnSpc>
                          <a:spcPts val="1370"/>
                        </a:lnSpc>
                        <a:spcAft>
                          <a:spcPts val="0"/>
                        </a:spcAft>
                      </a:pPr>
                      <a:r>
                        <a:rPr lang="pl-PL" sz="1000" spc="0" dirty="0">
                          <a:effectLst/>
                        </a:rPr>
                        <a:t>Aktywizacja społeczno-zawodowa osób wykluczonych i przeciwdziałanie wykluczeniu społecznemu</a:t>
                      </a:r>
                      <a:endParaRPr lang="pl-PL" sz="900" dirty="0">
                        <a:effectLst/>
                        <a:latin typeface="Arial" panose="020B0604020202020204" pitchFamily="34" charset="0"/>
                        <a:ea typeface="Arial" panose="020B0604020202020204" pitchFamily="34" charset="0"/>
                      </a:endParaRPr>
                    </a:p>
                  </a:txBody>
                  <a:tcPr marL="5862" marR="5862" marT="0" marB="0" anchor="b"/>
                </a:tc>
                <a:tc>
                  <a:txBody>
                    <a:bodyPr/>
                    <a:lstStyle/>
                    <a:p>
                      <a:pPr marL="88900">
                        <a:lnSpc>
                          <a:spcPts val="1230"/>
                        </a:lnSpc>
                        <a:spcAft>
                          <a:spcPts val="0"/>
                        </a:spcAft>
                      </a:pPr>
                      <a:r>
                        <a:rPr lang="pl-PL" sz="1000" spc="0">
                          <a:effectLst/>
                        </a:rPr>
                        <a:t>październik 2017 r.</a:t>
                      </a:r>
                      <a:endParaRPr lang="pl-PL" sz="900">
                        <a:effectLst/>
                        <a:latin typeface="Arial" panose="020B0604020202020204" pitchFamily="34" charset="0"/>
                        <a:ea typeface="Arial" panose="020B0604020202020204" pitchFamily="34" charset="0"/>
                      </a:endParaRPr>
                    </a:p>
                  </a:txBody>
                  <a:tcPr marL="5862" marR="5862" marT="0" marB="0" anchor="ctr"/>
                </a:tc>
                <a:tc>
                  <a:txBody>
                    <a:bodyPr/>
                    <a:lstStyle/>
                    <a:p>
                      <a:pPr>
                        <a:lnSpc>
                          <a:spcPts val="1370"/>
                        </a:lnSpc>
                        <a:spcAft>
                          <a:spcPts val="0"/>
                        </a:spcAft>
                      </a:pPr>
                      <a:r>
                        <a:rPr lang="pl-PL" sz="1000" spc="0">
                          <a:effectLst/>
                        </a:rPr>
                        <a:t>Integracja społeczna i aktywizacja zawodowa osób oddalonych od rynku pracy w ramach współpracy międzysektorowej</a:t>
                      </a:r>
                      <a:endParaRPr lang="pl-PL" sz="900">
                        <a:effectLst/>
                        <a:latin typeface="Arial" panose="020B0604020202020204" pitchFamily="34" charset="0"/>
                        <a:ea typeface="Arial" panose="020B0604020202020204" pitchFamily="34" charset="0"/>
                      </a:endParaRPr>
                    </a:p>
                  </a:txBody>
                  <a:tcPr marL="5862" marR="5862" marT="0" marB="0" anchor="ctr"/>
                </a:tc>
                <a:extLst>
                  <a:ext uri="{0D108BD9-81ED-4DB2-BD59-A6C34878D82A}"/>
                </a:extLst>
              </a:tr>
              <a:tr h="821852">
                <a:tc>
                  <a:txBody>
                    <a:bodyPr/>
                    <a:lstStyle/>
                    <a:p>
                      <a:pPr>
                        <a:lnSpc>
                          <a:spcPts val="1370"/>
                        </a:lnSpc>
                        <a:spcAft>
                          <a:spcPts val="0"/>
                        </a:spcAft>
                      </a:pPr>
                      <a:r>
                        <a:rPr lang="pl-PL" sz="1000" spc="0">
                          <a:effectLst/>
                        </a:rPr>
                        <a:t>Działanie 9.1</a:t>
                      </a:r>
                      <a:endParaRPr lang="pl-PL" sz="900">
                        <a:effectLst/>
                      </a:endParaRPr>
                    </a:p>
                    <a:p>
                      <a:pPr>
                        <a:lnSpc>
                          <a:spcPts val="1370"/>
                        </a:lnSpc>
                        <a:spcAft>
                          <a:spcPts val="0"/>
                        </a:spcAft>
                      </a:pPr>
                      <a:r>
                        <a:rPr lang="pl-PL" sz="1000" spc="0">
                          <a:effectLst/>
                        </a:rPr>
                        <a:t>Aktywizacja społeczno-zawodowa osób wykluczonych i przeciwdziałanie wykluczeniu społecznemu</a:t>
                      </a:r>
                      <a:endParaRPr lang="pl-PL" sz="900">
                        <a:effectLst/>
                        <a:latin typeface="Arial" panose="020B0604020202020204" pitchFamily="34" charset="0"/>
                        <a:ea typeface="Arial" panose="020B0604020202020204" pitchFamily="34" charset="0"/>
                      </a:endParaRPr>
                    </a:p>
                  </a:txBody>
                  <a:tcPr marL="5862" marR="5862" marT="0" marB="0" anchor="b"/>
                </a:tc>
                <a:tc>
                  <a:txBody>
                    <a:bodyPr/>
                    <a:lstStyle/>
                    <a:p>
                      <a:pPr algn="ctr">
                        <a:lnSpc>
                          <a:spcPts val="1230"/>
                        </a:lnSpc>
                        <a:spcAft>
                          <a:spcPts val="0"/>
                        </a:spcAft>
                      </a:pPr>
                      <a:r>
                        <a:rPr lang="pl-PL" sz="1000" spc="0">
                          <a:effectLst/>
                        </a:rPr>
                        <a:t>marzec 2017 r.</a:t>
                      </a:r>
                      <a:endParaRPr lang="pl-PL" sz="900">
                        <a:effectLst/>
                        <a:latin typeface="Arial" panose="020B0604020202020204" pitchFamily="34" charset="0"/>
                        <a:ea typeface="Arial" panose="020B0604020202020204" pitchFamily="34" charset="0"/>
                      </a:endParaRPr>
                    </a:p>
                  </a:txBody>
                  <a:tcPr marL="5862" marR="5862" marT="0" marB="0" anchor="ctr"/>
                </a:tc>
                <a:tc>
                  <a:txBody>
                    <a:bodyPr/>
                    <a:lstStyle/>
                    <a:p>
                      <a:pPr>
                        <a:lnSpc>
                          <a:spcPts val="1370"/>
                        </a:lnSpc>
                        <a:spcAft>
                          <a:spcPts val="0"/>
                        </a:spcAft>
                      </a:pPr>
                      <a:r>
                        <a:rPr lang="pl-PL" sz="1000" spc="0" dirty="0">
                          <a:effectLst/>
                        </a:rPr>
                        <a:t>Integracja społeczna i aktywizacja zawodowa osób zagrożonych wykluczeniem społecznym ze szczególnym uwzględnieniem osób z niepełnosprawnością,</a:t>
                      </a:r>
                      <a:endParaRPr lang="pl-PL" sz="900" dirty="0">
                        <a:effectLst/>
                        <a:latin typeface="Arial" panose="020B0604020202020204" pitchFamily="34" charset="0"/>
                        <a:ea typeface="Arial" panose="020B0604020202020204" pitchFamily="34" charset="0"/>
                      </a:endParaRPr>
                    </a:p>
                  </a:txBody>
                  <a:tcPr marL="5862" marR="5862" marT="0" marB="0" anchor="ctr"/>
                </a:tc>
                <a:extLst>
                  <a:ext uri="{0D108BD9-81ED-4DB2-BD59-A6C34878D82A}"/>
                </a:extLst>
              </a:tr>
            </a:tbl>
          </a:graphicData>
        </a:graphic>
      </p:graphicFrame>
      <p:graphicFrame>
        <p:nvGraphicFramePr>
          <p:cNvPr id="12" name="Tabela 11"/>
          <p:cNvGraphicFramePr>
            <a:graphicFrameLocks noGrp="1"/>
          </p:cNvGraphicFramePr>
          <p:nvPr/>
        </p:nvGraphicFramePr>
        <p:xfrm>
          <a:off x="800100" y="3825875"/>
          <a:ext cx="7543800" cy="2446338"/>
        </p:xfrm>
        <a:graphic>
          <a:graphicData uri="http://schemas.openxmlformats.org/drawingml/2006/table">
            <a:tbl>
              <a:tblPr>
                <a:tableStyleId>{5C22544A-7EE6-4342-B048-85BDC9FD1C3A}</a:tableStyleId>
              </a:tblPr>
              <a:tblGrid>
                <a:gridCol w="2426595">
                  <a:extLst>
                    <a:ext uri="{9D8B030D-6E8A-4147-A177-3AD203B41FA5}"/>
                  </a:extLst>
                </a:gridCol>
                <a:gridCol w="1344718">
                  <a:extLst>
                    <a:ext uri="{9D8B030D-6E8A-4147-A177-3AD203B41FA5}"/>
                  </a:extLst>
                </a:gridCol>
                <a:gridCol w="3772487">
                  <a:extLst>
                    <a:ext uri="{9D8B030D-6E8A-4147-A177-3AD203B41FA5}"/>
                  </a:extLst>
                </a:gridCol>
              </a:tblGrid>
              <a:tr h="816688">
                <a:tc>
                  <a:txBody>
                    <a:bodyPr/>
                    <a:lstStyle/>
                    <a:p>
                      <a:pPr>
                        <a:lnSpc>
                          <a:spcPts val="1370"/>
                        </a:lnSpc>
                        <a:spcAft>
                          <a:spcPts val="0"/>
                        </a:spcAft>
                      </a:pPr>
                      <a:r>
                        <a:rPr lang="pl-PL" sz="1000" spc="0">
                          <a:effectLst/>
                        </a:rPr>
                        <a:t>Działanie 9.1</a:t>
                      </a:r>
                      <a:endParaRPr lang="pl-PL" sz="900">
                        <a:effectLst/>
                      </a:endParaRPr>
                    </a:p>
                    <a:p>
                      <a:pPr>
                        <a:lnSpc>
                          <a:spcPts val="1370"/>
                        </a:lnSpc>
                        <a:spcAft>
                          <a:spcPts val="0"/>
                        </a:spcAft>
                      </a:pPr>
                      <a:r>
                        <a:rPr lang="pl-PL" sz="1000" spc="0">
                          <a:effectLst/>
                        </a:rPr>
                        <a:t>Aktywizacja społeczno-zawodowa osób wykluczonych i przeciwdziałanie wykluczeniu społecznemu</a:t>
                      </a:r>
                      <a:endParaRPr lang="pl-PL" sz="900">
                        <a:effectLst/>
                        <a:latin typeface="Arial" panose="020B0604020202020204" pitchFamily="34" charset="0"/>
                        <a:ea typeface="Arial" panose="020B0604020202020204" pitchFamily="34" charset="0"/>
                      </a:endParaRPr>
                    </a:p>
                  </a:txBody>
                  <a:tcPr marL="5867" marR="5867" marT="0" marB="0" anchor="b"/>
                </a:tc>
                <a:tc>
                  <a:txBody>
                    <a:bodyPr/>
                    <a:lstStyle/>
                    <a:p>
                      <a:pPr marL="190500">
                        <a:lnSpc>
                          <a:spcPts val="1230"/>
                        </a:lnSpc>
                        <a:spcAft>
                          <a:spcPts val="0"/>
                        </a:spcAft>
                      </a:pPr>
                      <a:r>
                        <a:rPr lang="pl-PL" sz="1000" spc="0">
                          <a:effectLst/>
                        </a:rPr>
                        <a:t>wrzesień 2017 r.</a:t>
                      </a:r>
                      <a:endParaRPr lang="pl-PL" sz="900">
                        <a:effectLst/>
                        <a:latin typeface="Arial" panose="020B0604020202020204" pitchFamily="34" charset="0"/>
                        <a:ea typeface="Arial" panose="020B0604020202020204" pitchFamily="34" charset="0"/>
                      </a:endParaRPr>
                    </a:p>
                  </a:txBody>
                  <a:tcPr marL="5867" marR="5867" marT="0" marB="0" anchor="ctr"/>
                </a:tc>
                <a:tc>
                  <a:txBody>
                    <a:bodyPr/>
                    <a:lstStyle/>
                    <a:p>
                      <a:pPr>
                        <a:lnSpc>
                          <a:spcPts val="1370"/>
                        </a:lnSpc>
                        <a:spcAft>
                          <a:spcPts val="0"/>
                        </a:spcAft>
                      </a:pPr>
                      <a:r>
                        <a:rPr lang="pl-PL" sz="1000" spc="0">
                          <a:effectLst/>
                        </a:rPr>
                        <a:t>Integracja społeczna i aktywizacja zawodowa osób zagrożonych wykluczeniem społecznym ze szczególnym uwzględnieniem osób z niepełnosprawnością,</a:t>
                      </a:r>
                      <a:endParaRPr lang="pl-PL" sz="900">
                        <a:effectLst/>
                        <a:latin typeface="Arial" panose="020B0604020202020204" pitchFamily="34" charset="0"/>
                        <a:ea typeface="Arial" panose="020B0604020202020204" pitchFamily="34" charset="0"/>
                      </a:endParaRPr>
                    </a:p>
                  </a:txBody>
                  <a:tcPr marL="5867" marR="5867" marT="0" marB="0" anchor="ctr"/>
                </a:tc>
                <a:extLst>
                  <a:ext uri="{0D108BD9-81ED-4DB2-BD59-A6C34878D82A}"/>
                </a:extLst>
              </a:tr>
              <a:tr h="816688">
                <a:tc>
                  <a:txBody>
                    <a:bodyPr/>
                    <a:lstStyle/>
                    <a:p>
                      <a:pPr>
                        <a:lnSpc>
                          <a:spcPts val="1370"/>
                        </a:lnSpc>
                        <a:spcAft>
                          <a:spcPts val="0"/>
                        </a:spcAft>
                      </a:pPr>
                      <a:r>
                        <a:rPr lang="pl-PL" sz="1000" spc="0">
                          <a:effectLst/>
                        </a:rPr>
                        <a:t>Działanie 9.1</a:t>
                      </a:r>
                      <a:endParaRPr lang="pl-PL" sz="900">
                        <a:effectLst/>
                      </a:endParaRPr>
                    </a:p>
                    <a:p>
                      <a:pPr>
                        <a:lnSpc>
                          <a:spcPts val="1370"/>
                        </a:lnSpc>
                        <a:spcAft>
                          <a:spcPts val="0"/>
                        </a:spcAft>
                      </a:pPr>
                      <a:r>
                        <a:rPr lang="pl-PL" sz="1000" spc="0">
                          <a:effectLst/>
                        </a:rPr>
                        <a:t>Aktywizacja społeczno-zawodowa osób wykluczonych i przeciwdziałanie wykluczeniu społecznemu</a:t>
                      </a:r>
                      <a:endParaRPr lang="pl-PL" sz="900">
                        <a:effectLst/>
                        <a:latin typeface="Arial" panose="020B0604020202020204" pitchFamily="34" charset="0"/>
                        <a:ea typeface="Arial" panose="020B0604020202020204" pitchFamily="34" charset="0"/>
                      </a:endParaRPr>
                    </a:p>
                  </a:txBody>
                  <a:tcPr marL="5867" marR="5867" marT="0" marB="0" anchor="b"/>
                </a:tc>
                <a:tc>
                  <a:txBody>
                    <a:bodyPr/>
                    <a:lstStyle/>
                    <a:p>
                      <a:pPr marL="190500">
                        <a:lnSpc>
                          <a:spcPts val="1230"/>
                        </a:lnSpc>
                        <a:spcAft>
                          <a:spcPts val="0"/>
                        </a:spcAft>
                      </a:pPr>
                      <a:r>
                        <a:rPr lang="pl-PL" sz="1000" spc="0">
                          <a:effectLst/>
                        </a:rPr>
                        <a:t>kwiecień 2017 r.</a:t>
                      </a:r>
                      <a:endParaRPr lang="pl-PL" sz="900">
                        <a:effectLst/>
                        <a:latin typeface="Arial" panose="020B0604020202020204" pitchFamily="34" charset="0"/>
                        <a:ea typeface="Arial" panose="020B0604020202020204" pitchFamily="34" charset="0"/>
                      </a:endParaRPr>
                    </a:p>
                  </a:txBody>
                  <a:tcPr marL="5867" marR="5867" marT="0" marB="0" anchor="ctr"/>
                </a:tc>
                <a:tc>
                  <a:txBody>
                    <a:bodyPr/>
                    <a:lstStyle/>
                    <a:p>
                      <a:pPr>
                        <a:lnSpc>
                          <a:spcPts val="1370"/>
                        </a:lnSpc>
                        <a:spcAft>
                          <a:spcPts val="0"/>
                        </a:spcAft>
                      </a:pPr>
                      <a:r>
                        <a:rPr lang="pl-PL" sz="1000" spc="0">
                          <a:effectLst/>
                        </a:rPr>
                        <a:t>Aktywna integracja dla włączenia społecznego realizowana przez jednostki organizacyjne pomocy społecznej (OPS)</a:t>
                      </a:r>
                      <a:endParaRPr lang="pl-PL" sz="900">
                        <a:effectLst/>
                        <a:latin typeface="Arial" panose="020B0604020202020204" pitchFamily="34" charset="0"/>
                        <a:ea typeface="Arial" panose="020B0604020202020204" pitchFamily="34" charset="0"/>
                      </a:endParaRPr>
                    </a:p>
                  </a:txBody>
                  <a:tcPr marL="5867" marR="5867" marT="0" marB="0" anchor="ctr"/>
                </a:tc>
                <a:extLst>
                  <a:ext uri="{0D108BD9-81ED-4DB2-BD59-A6C34878D82A}"/>
                </a:extLst>
              </a:tr>
              <a:tr h="813754">
                <a:tc>
                  <a:txBody>
                    <a:bodyPr/>
                    <a:lstStyle/>
                    <a:p>
                      <a:pPr>
                        <a:lnSpc>
                          <a:spcPts val="1370"/>
                        </a:lnSpc>
                        <a:spcAft>
                          <a:spcPts val="0"/>
                        </a:spcAft>
                      </a:pPr>
                      <a:r>
                        <a:rPr lang="pl-PL" sz="1000" spc="0">
                          <a:effectLst/>
                        </a:rPr>
                        <a:t>Działanie 9.1</a:t>
                      </a:r>
                      <a:endParaRPr lang="pl-PL" sz="900">
                        <a:effectLst/>
                      </a:endParaRPr>
                    </a:p>
                    <a:p>
                      <a:pPr>
                        <a:lnSpc>
                          <a:spcPts val="1370"/>
                        </a:lnSpc>
                        <a:spcAft>
                          <a:spcPts val="0"/>
                        </a:spcAft>
                      </a:pPr>
                      <a:r>
                        <a:rPr lang="pl-PL" sz="1000" spc="0">
                          <a:effectLst/>
                        </a:rPr>
                        <a:t>Aktywizacja społeczno-zawodowa osób wykluczonych i przeciwdziałanie wykluczeniu społecznemu</a:t>
                      </a:r>
                      <a:endParaRPr lang="pl-PL" sz="900">
                        <a:effectLst/>
                        <a:latin typeface="Arial" panose="020B0604020202020204" pitchFamily="34" charset="0"/>
                        <a:ea typeface="Arial" panose="020B0604020202020204" pitchFamily="34" charset="0"/>
                      </a:endParaRPr>
                    </a:p>
                  </a:txBody>
                  <a:tcPr marL="5867" marR="5867" marT="0" marB="0"/>
                </a:tc>
                <a:tc>
                  <a:txBody>
                    <a:bodyPr/>
                    <a:lstStyle/>
                    <a:p>
                      <a:pPr algn="ctr">
                        <a:lnSpc>
                          <a:spcPts val="1230"/>
                        </a:lnSpc>
                        <a:spcAft>
                          <a:spcPts val="0"/>
                        </a:spcAft>
                      </a:pPr>
                      <a:r>
                        <a:rPr lang="pl-PL" sz="1000" spc="0">
                          <a:effectLst/>
                        </a:rPr>
                        <a:t>styczeń 2017 r.</a:t>
                      </a:r>
                      <a:endParaRPr lang="pl-PL" sz="900">
                        <a:effectLst/>
                        <a:latin typeface="Arial" panose="020B0604020202020204" pitchFamily="34" charset="0"/>
                        <a:ea typeface="Arial" panose="020B0604020202020204" pitchFamily="34" charset="0"/>
                      </a:endParaRPr>
                    </a:p>
                  </a:txBody>
                  <a:tcPr marL="5867" marR="5867" marT="0" marB="0" anchor="ctr"/>
                </a:tc>
                <a:tc>
                  <a:txBody>
                    <a:bodyPr/>
                    <a:lstStyle/>
                    <a:p>
                      <a:pPr>
                        <a:lnSpc>
                          <a:spcPts val="1370"/>
                        </a:lnSpc>
                        <a:spcAft>
                          <a:spcPts val="0"/>
                        </a:spcAft>
                      </a:pPr>
                      <a:r>
                        <a:rPr lang="pl-PL" sz="1000" spc="0" dirty="0">
                          <a:effectLst/>
                        </a:rPr>
                        <a:t>Wsparcie rodzin wielodzietnych, ubogich rodzin z dziećmi, rodzin z osobami starszymi, rodzin z osobami niepełnosprawnymi oraz rodzin z innymi osobami zależnymi</a:t>
                      </a:r>
                      <a:endParaRPr lang="pl-PL" sz="900" dirty="0">
                        <a:effectLst/>
                        <a:latin typeface="Arial" panose="020B0604020202020204" pitchFamily="34" charset="0"/>
                        <a:ea typeface="Arial" panose="020B0604020202020204" pitchFamily="34" charset="0"/>
                      </a:endParaRPr>
                    </a:p>
                  </a:txBody>
                  <a:tcPr marL="5867" marR="5867" marT="0" marB="0" anchor="b"/>
                </a:tc>
                <a:extLst>
                  <a:ext uri="{0D108BD9-81ED-4DB2-BD59-A6C34878D82A}"/>
                </a:extLst>
              </a:tr>
            </a:tbl>
          </a:graphicData>
        </a:graphic>
      </p:graphicFrame>
      <p:sp>
        <p:nvSpPr>
          <p:cNvPr id="39976" name="Symbol zastępczy numeru slajdu 12"/>
          <p:cNvSpPr>
            <a:spLocks noGrp="1"/>
          </p:cNvSpPr>
          <p:nvPr>
            <p:ph type="sldNum" sz="quarter" idx="12"/>
          </p:nvPr>
        </p:nvSpPr>
        <p:spPr bwMode="auto">
          <a:noFill/>
          <a:ln>
            <a:miter lim="800000"/>
            <a:headEnd/>
            <a:tailEnd/>
          </a:ln>
        </p:spPr>
        <p:txBody>
          <a:bodyPr/>
          <a:lstStyle/>
          <a:p>
            <a:fld id="{4B76AB35-F687-4B22-B8DB-B5BFFD6E3D42}" type="slidenum">
              <a:rPr lang="en-US" altLang="pl-PL" smtClean="0"/>
              <a:pPr/>
              <a:t>25</a:t>
            </a:fld>
            <a:endParaRPr lang="en-US" altLang="pl-PL" smtClean="0"/>
          </a:p>
        </p:txBody>
      </p:sp>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ymbol zastępczy zawartości 2"/>
          <p:cNvSpPr>
            <a:spLocks noGrp="1"/>
          </p:cNvSpPr>
          <p:nvPr>
            <p:ph idx="4294967295"/>
          </p:nvPr>
        </p:nvSpPr>
        <p:spPr>
          <a:xfrm>
            <a:off x="800100" y="1050925"/>
            <a:ext cx="7543800" cy="4973638"/>
          </a:xfrm>
        </p:spPr>
        <p:txBody>
          <a:bodyPr/>
          <a:lstStyle/>
          <a:p>
            <a:pPr marL="447675" indent="0" algn="just" eaLnBrk="1" hangingPunct="1">
              <a:buFont typeface="Calibri" pitchFamily="34" charset="0"/>
              <a:buNone/>
            </a:pPr>
            <a:r>
              <a:rPr lang="pl-PL" sz="1800" b="1" smtClean="0"/>
              <a:t>Oś priorytetowa 9 </a:t>
            </a:r>
            <a:r>
              <a:rPr lang="pl-PL" sz="1800" smtClean="0"/>
              <a:t>Wspieranie włączenia społecznego i walka z ubóstwem</a:t>
            </a:r>
          </a:p>
          <a:p>
            <a:pPr marL="447675" indent="0" algn="just" eaLnBrk="1" hangingPunct="1">
              <a:buFont typeface="Calibri" pitchFamily="34" charset="0"/>
              <a:buNone/>
            </a:pPr>
            <a:endParaRPr lang="pl-PL" b="1" smtClean="0"/>
          </a:p>
        </p:txBody>
      </p:sp>
      <p:sp>
        <p:nvSpPr>
          <p:cNvPr id="2" name="Tytuł 1"/>
          <p:cNvSpPr>
            <a:spLocks noGrp="1"/>
          </p:cNvSpPr>
          <p:nvPr>
            <p:ph type="title" idx="4294967295"/>
          </p:nvPr>
        </p:nvSpPr>
        <p:spPr>
          <a:xfrm>
            <a:off x="0" y="561975"/>
            <a:ext cx="9144000" cy="473075"/>
          </a:xfrm>
        </p:spPr>
        <p:txBody>
          <a:bodyPr rtlCol="0">
            <a:noAutofit/>
          </a:bodyPr>
          <a:lstStyle/>
          <a:p>
            <a:pPr algn="just" eaLnBrk="1" fontAlgn="auto" hangingPunct="1">
              <a:spcAft>
                <a:spcPts val="0"/>
              </a:spcAft>
              <a:defRPr/>
            </a:pPr>
            <a:r>
              <a:rPr lang="pl-PL" sz="3200" dirty="0">
                <a:solidFill>
                  <a:schemeClr val="tx1">
                    <a:lumMod val="75000"/>
                    <a:lumOff val="25000"/>
                  </a:schemeClr>
                </a:solidFill>
                <a:ea typeface="+mj-ea"/>
              </a:rPr>
              <a:t>	</a:t>
            </a:r>
            <a:r>
              <a:rPr lang="pl-PL" altLang="pl-PL" sz="2400" i="1" dirty="0"/>
              <a:t>Przykładowe zakresy konkursów RPO woj. mazowieckiego</a:t>
            </a:r>
            <a:endParaRPr lang="pl-PL" sz="3200" u="sng" dirty="0">
              <a:solidFill>
                <a:schemeClr val="tx1">
                  <a:lumMod val="75000"/>
                  <a:lumOff val="25000"/>
                </a:schemeClr>
              </a:solidFill>
              <a:ea typeface="+mj-ea"/>
            </a:endParaRPr>
          </a:p>
        </p:txBody>
      </p:sp>
      <p:pic>
        <p:nvPicPr>
          <p:cNvPr id="40963" name="Picture 5"/>
          <p:cNvPicPr>
            <a:picLocks noChangeAspect="1" noChangeArrowheads="1"/>
          </p:cNvPicPr>
          <p:nvPr/>
        </p:nvPicPr>
        <p:blipFill>
          <a:blip r:embed="rId2"/>
          <a:srcRect/>
          <a:stretch>
            <a:fillRect/>
          </a:stretch>
        </p:blipFill>
        <p:spPr bwMode="auto">
          <a:xfrm>
            <a:off x="1814513" y="60325"/>
            <a:ext cx="5438775" cy="390525"/>
          </a:xfrm>
          <a:prstGeom prst="rect">
            <a:avLst/>
          </a:prstGeom>
          <a:noFill/>
          <a:ln w="9525">
            <a:noFill/>
            <a:miter lim="800000"/>
            <a:headEnd/>
            <a:tailEnd/>
          </a:ln>
        </p:spPr>
      </p:pic>
      <p:graphicFrame>
        <p:nvGraphicFramePr>
          <p:cNvPr id="3" name="Tabela 2"/>
          <p:cNvGraphicFramePr>
            <a:graphicFrameLocks noGrp="1"/>
          </p:cNvGraphicFramePr>
          <p:nvPr/>
        </p:nvGraphicFramePr>
        <p:xfrm>
          <a:off x="936625" y="1368425"/>
          <a:ext cx="6591300" cy="4689475"/>
        </p:xfrm>
        <a:graphic>
          <a:graphicData uri="http://schemas.openxmlformats.org/drawingml/2006/table">
            <a:tbl>
              <a:tblPr>
                <a:tableStyleId>{5C22544A-7EE6-4342-B048-85BDC9FD1C3A}</a:tableStyleId>
              </a:tblPr>
              <a:tblGrid>
                <a:gridCol w="2120029">
                  <a:extLst>
                    <a:ext uri="{9D8B030D-6E8A-4147-A177-3AD203B41FA5}"/>
                  </a:extLst>
                </a:gridCol>
                <a:gridCol w="1174832">
                  <a:extLst>
                    <a:ext uri="{9D8B030D-6E8A-4147-A177-3AD203B41FA5}"/>
                  </a:extLst>
                </a:gridCol>
                <a:gridCol w="3295887">
                  <a:extLst>
                    <a:ext uri="{9D8B030D-6E8A-4147-A177-3AD203B41FA5}"/>
                  </a:extLst>
                </a:gridCol>
              </a:tblGrid>
              <a:tr h="861134">
                <a:tc>
                  <a:txBody>
                    <a:bodyPr/>
                    <a:lstStyle/>
                    <a:p>
                      <a:pPr>
                        <a:lnSpc>
                          <a:spcPts val="1370"/>
                        </a:lnSpc>
                        <a:spcAft>
                          <a:spcPts val="0"/>
                        </a:spcAft>
                      </a:pPr>
                      <a:r>
                        <a:rPr lang="pl-PL" sz="900" kern="1200" spc="0">
                          <a:solidFill>
                            <a:schemeClr val="dk1"/>
                          </a:solidFill>
                          <a:effectLst/>
                          <a:latin typeface="+mn-lt"/>
                          <a:ea typeface="+mn-ea"/>
                          <a:cs typeface="+mn-cs"/>
                        </a:rPr>
                        <a:t>Działanie 9.2</a:t>
                      </a:r>
                    </a:p>
                    <a:p>
                      <a:pPr>
                        <a:lnSpc>
                          <a:spcPts val="1370"/>
                        </a:lnSpc>
                        <a:spcAft>
                          <a:spcPts val="0"/>
                        </a:spcAft>
                      </a:pPr>
                      <a:r>
                        <a:rPr lang="pl-PL" sz="900" kern="1200" spc="0">
                          <a:solidFill>
                            <a:schemeClr val="dk1"/>
                          </a:solidFill>
                          <a:effectLst/>
                          <a:latin typeface="+mn-lt"/>
                          <a:ea typeface="+mn-ea"/>
                          <a:cs typeface="+mn-cs"/>
                        </a:rPr>
                        <a:t>Usługi społeczne i usługi opieki zdrowotnej</a:t>
                      </a:r>
                    </a:p>
                    <a:p>
                      <a:pPr>
                        <a:lnSpc>
                          <a:spcPts val="1370"/>
                        </a:lnSpc>
                        <a:spcAft>
                          <a:spcPts val="0"/>
                        </a:spcAft>
                      </a:pPr>
                      <a:r>
                        <a:rPr lang="pl-PL" sz="900" kern="1200" spc="0">
                          <a:solidFill>
                            <a:schemeClr val="dk1"/>
                          </a:solidFill>
                          <a:effectLst/>
                          <a:latin typeface="+mn-lt"/>
                          <a:ea typeface="+mn-ea"/>
                          <a:cs typeface="+mn-cs"/>
                        </a:rPr>
                        <a:t>Poddziałanie 9.2.1</a:t>
                      </a:r>
                    </a:p>
                    <a:p>
                      <a:pPr>
                        <a:lnSpc>
                          <a:spcPts val="1370"/>
                        </a:lnSpc>
                        <a:spcAft>
                          <a:spcPts val="0"/>
                        </a:spcAft>
                      </a:pPr>
                      <a:r>
                        <a:rPr lang="pl-PL" sz="900" kern="1200" spc="0">
                          <a:solidFill>
                            <a:schemeClr val="dk1"/>
                          </a:solidFill>
                          <a:effectLst/>
                          <a:latin typeface="+mn-lt"/>
                          <a:ea typeface="+mn-ea"/>
                          <a:cs typeface="+mn-cs"/>
                        </a:rPr>
                        <a:t>Zwiększenie dostępności usług społecznych</a:t>
                      </a:r>
                    </a:p>
                  </a:txBody>
                  <a:tcPr marL="5126" marR="5126" marT="0" marB="0" anchor="b"/>
                </a:tc>
                <a:tc>
                  <a:txBody>
                    <a:bodyPr/>
                    <a:lstStyle/>
                    <a:p>
                      <a:pPr algn="ctr">
                        <a:lnSpc>
                          <a:spcPts val="1230"/>
                        </a:lnSpc>
                        <a:spcAft>
                          <a:spcPts val="0"/>
                        </a:spcAft>
                      </a:pPr>
                      <a:r>
                        <a:rPr lang="pl-PL" sz="900" kern="1200" spc="0">
                          <a:solidFill>
                            <a:schemeClr val="dk1"/>
                          </a:solidFill>
                          <a:effectLst/>
                          <a:latin typeface="+mn-lt"/>
                          <a:ea typeface="+mn-ea"/>
                          <a:cs typeface="+mn-cs"/>
                        </a:rPr>
                        <a:t>luty 2017 r.</a:t>
                      </a:r>
                    </a:p>
                  </a:txBody>
                  <a:tcPr marL="5126" marR="5126" marT="0" marB="0" anchor="ctr"/>
                </a:tc>
                <a:tc>
                  <a:txBody>
                    <a:bodyPr/>
                    <a:lstStyle/>
                    <a:p>
                      <a:pPr>
                        <a:lnSpc>
                          <a:spcPts val="1370"/>
                        </a:lnSpc>
                        <a:spcAft>
                          <a:spcPts val="0"/>
                        </a:spcAft>
                      </a:pPr>
                      <a:r>
                        <a:rPr lang="pl-PL" sz="900" kern="1200" spc="0">
                          <a:solidFill>
                            <a:schemeClr val="dk1"/>
                          </a:solidFill>
                          <a:effectLst/>
                          <a:latin typeface="+mn-lt"/>
                          <a:ea typeface="+mn-ea"/>
                          <a:cs typeface="+mn-cs"/>
                        </a:rPr>
                        <a:t>Rozwój środowiskowych usług społecznych na rzecz aktywnej integracji szczególnie na rzecz osób niesamodzielnych i starszych</a:t>
                      </a:r>
                    </a:p>
                  </a:txBody>
                  <a:tcPr marL="5126" marR="5126" marT="0" marB="0" anchor="ctr"/>
                </a:tc>
                <a:extLst>
                  <a:ext uri="{0D108BD9-81ED-4DB2-BD59-A6C34878D82A}"/>
                </a:extLst>
              </a:tr>
              <a:tr h="861134">
                <a:tc>
                  <a:txBody>
                    <a:bodyPr/>
                    <a:lstStyle/>
                    <a:p>
                      <a:pPr>
                        <a:lnSpc>
                          <a:spcPts val="1370"/>
                        </a:lnSpc>
                        <a:spcAft>
                          <a:spcPts val="0"/>
                        </a:spcAft>
                      </a:pPr>
                      <a:r>
                        <a:rPr lang="pl-PL" sz="900" kern="1200" spc="0" dirty="0">
                          <a:solidFill>
                            <a:schemeClr val="dk1"/>
                          </a:solidFill>
                          <a:effectLst/>
                          <a:latin typeface="+mn-lt"/>
                          <a:ea typeface="+mn-ea"/>
                          <a:cs typeface="+mn-cs"/>
                        </a:rPr>
                        <a:t>Działanie 9.2</a:t>
                      </a:r>
                    </a:p>
                    <a:p>
                      <a:pPr>
                        <a:lnSpc>
                          <a:spcPts val="1370"/>
                        </a:lnSpc>
                        <a:spcAft>
                          <a:spcPts val="0"/>
                        </a:spcAft>
                      </a:pPr>
                      <a:r>
                        <a:rPr lang="pl-PL" sz="900" kern="1200" spc="0" dirty="0">
                          <a:solidFill>
                            <a:schemeClr val="dk1"/>
                          </a:solidFill>
                          <a:effectLst/>
                          <a:latin typeface="+mn-lt"/>
                          <a:ea typeface="+mn-ea"/>
                          <a:cs typeface="+mn-cs"/>
                        </a:rPr>
                        <a:t>Usługi społeczne i usługi opieki zdrowotnej</a:t>
                      </a:r>
                    </a:p>
                    <a:p>
                      <a:pPr>
                        <a:lnSpc>
                          <a:spcPts val="1370"/>
                        </a:lnSpc>
                        <a:spcAft>
                          <a:spcPts val="0"/>
                        </a:spcAft>
                      </a:pPr>
                      <a:r>
                        <a:rPr lang="pl-PL" sz="900" kern="1200" spc="0" dirty="0">
                          <a:solidFill>
                            <a:schemeClr val="dk1"/>
                          </a:solidFill>
                          <a:effectLst/>
                          <a:latin typeface="+mn-lt"/>
                          <a:ea typeface="+mn-ea"/>
                          <a:cs typeface="+mn-cs"/>
                        </a:rPr>
                        <a:t>Poddziałanie 9.2.1</a:t>
                      </a:r>
                    </a:p>
                    <a:p>
                      <a:pPr>
                        <a:lnSpc>
                          <a:spcPts val="1370"/>
                        </a:lnSpc>
                        <a:spcAft>
                          <a:spcPts val="0"/>
                        </a:spcAft>
                      </a:pPr>
                      <a:r>
                        <a:rPr lang="pl-PL" sz="900" kern="1200" spc="0" dirty="0">
                          <a:solidFill>
                            <a:schemeClr val="dk1"/>
                          </a:solidFill>
                          <a:effectLst/>
                          <a:latin typeface="+mn-lt"/>
                          <a:ea typeface="+mn-ea"/>
                          <a:cs typeface="+mn-cs"/>
                        </a:rPr>
                        <a:t>Zwiększenie dostępności usług społecznych</a:t>
                      </a:r>
                    </a:p>
                  </a:txBody>
                  <a:tcPr marL="5126" marR="5126" marT="0" marB="0" anchor="b"/>
                </a:tc>
                <a:tc>
                  <a:txBody>
                    <a:bodyPr/>
                    <a:lstStyle/>
                    <a:p>
                      <a:pPr algn="ctr">
                        <a:lnSpc>
                          <a:spcPts val="1230"/>
                        </a:lnSpc>
                        <a:spcAft>
                          <a:spcPts val="0"/>
                        </a:spcAft>
                      </a:pPr>
                      <a:r>
                        <a:rPr lang="pl-PL" sz="900" kern="1200" spc="0">
                          <a:solidFill>
                            <a:schemeClr val="dk1"/>
                          </a:solidFill>
                          <a:effectLst/>
                          <a:latin typeface="+mn-lt"/>
                          <a:ea typeface="+mn-ea"/>
                          <a:cs typeface="+mn-cs"/>
                        </a:rPr>
                        <a:t>listopad 2017 r.</a:t>
                      </a:r>
                    </a:p>
                  </a:txBody>
                  <a:tcPr marL="5126" marR="5126" marT="0" marB="0" anchor="ctr"/>
                </a:tc>
                <a:tc>
                  <a:txBody>
                    <a:bodyPr/>
                    <a:lstStyle/>
                    <a:p>
                      <a:pPr>
                        <a:lnSpc>
                          <a:spcPts val="1370"/>
                        </a:lnSpc>
                        <a:spcAft>
                          <a:spcPts val="0"/>
                        </a:spcAft>
                      </a:pPr>
                      <a:r>
                        <a:rPr lang="pl-PL" sz="900" kern="1200" spc="0">
                          <a:solidFill>
                            <a:schemeClr val="dk1"/>
                          </a:solidFill>
                          <a:effectLst/>
                          <a:latin typeface="+mn-lt"/>
                          <a:ea typeface="+mn-ea"/>
                          <a:cs typeface="+mn-cs"/>
                        </a:rPr>
                        <a:t>Programy deinstytucjonalizacji usług społecznych świadczonych przez instytucje pomocy i aktywnej integracji</a:t>
                      </a:r>
                    </a:p>
                  </a:txBody>
                  <a:tcPr marL="5126" marR="5126" marT="0" marB="0" anchor="ctr"/>
                </a:tc>
                <a:extLst>
                  <a:ext uri="{0D108BD9-81ED-4DB2-BD59-A6C34878D82A}"/>
                </a:extLst>
              </a:tr>
              <a:tr h="861134">
                <a:tc>
                  <a:txBody>
                    <a:bodyPr/>
                    <a:lstStyle/>
                    <a:p>
                      <a:pPr>
                        <a:lnSpc>
                          <a:spcPts val="1370"/>
                        </a:lnSpc>
                        <a:spcAft>
                          <a:spcPts val="0"/>
                        </a:spcAft>
                      </a:pPr>
                      <a:r>
                        <a:rPr lang="pl-PL" sz="900" kern="1200" spc="0">
                          <a:solidFill>
                            <a:schemeClr val="dk1"/>
                          </a:solidFill>
                          <a:effectLst/>
                          <a:latin typeface="+mn-lt"/>
                          <a:ea typeface="+mn-ea"/>
                          <a:cs typeface="+mn-cs"/>
                        </a:rPr>
                        <a:t>Działanie 9.2</a:t>
                      </a:r>
                    </a:p>
                    <a:p>
                      <a:pPr>
                        <a:lnSpc>
                          <a:spcPts val="1370"/>
                        </a:lnSpc>
                        <a:spcAft>
                          <a:spcPts val="0"/>
                        </a:spcAft>
                      </a:pPr>
                      <a:r>
                        <a:rPr lang="pl-PL" sz="900" kern="1200" spc="0">
                          <a:solidFill>
                            <a:schemeClr val="dk1"/>
                          </a:solidFill>
                          <a:effectLst/>
                          <a:latin typeface="+mn-lt"/>
                          <a:ea typeface="+mn-ea"/>
                          <a:cs typeface="+mn-cs"/>
                        </a:rPr>
                        <a:t>Usługi społeczne i usługi opieki zdrowotnej</a:t>
                      </a:r>
                    </a:p>
                    <a:p>
                      <a:pPr>
                        <a:lnSpc>
                          <a:spcPts val="1370"/>
                        </a:lnSpc>
                        <a:spcAft>
                          <a:spcPts val="0"/>
                        </a:spcAft>
                      </a:pPr>
                      <a:r>
                        <a:rPr lang="pl-PL" sz="900" kern="1200" spc="0">
                          <a:solidFill>
                            <a:schemeClr val="dk1"/>
                          </a:solidFill>
                          <a:effectLst/>
                          <a:latin typeface="+mn-lt"/>
                          <a:ea typeface="+mn-ea"/>
                          <a:cs typeface="+mn-cs"/>
                        </a:rPr>
                        <a:t>Poddziałanie 9.2.1</a:t>
                      </a:r>
                    </a:p>
                    <a:p>
                      <a:pPr>
                        <a:lnSpc>
                          <a:spcPts val="1370"/>
                        </a:lnSpc>
                        <a:spcAft>
                          <a:spcPts val="0"/>
                        </a:spcAft>
                      </a:pPr>
                      <a:r>
                        <a:rPr lang="pl-PL" sz="900" kern="1200" spc="0">
                          <a:solidFill>
                            <a:schemeClr val="dk1"/>
                          </a:solidFill>
                          <a:effectLst/>
                          <a:latin typeface="+mn-lt"/>
                          <a:ea typeface="+mn-ea"/>
                          <a:cs typeface="+mn-cs"/>
                        </a:rPr>
                        <a:t>Zwiększenie dostępności usług społecznych</a:t>
                      </a:r>
                    </a:p>
                  </a:txBody>
                  <a:tcPr marL="5126" marR="5126" marT="0" marB="0" anchor="b"/>
                </a:tc>
                <a:tc>
                  <a:txBody>
                    <a:bodyPr/>
                    <a:lstStyle/>
                    <a:p>
                      <a:pPr algn="ctr">
                        <a:lnSpc>
                          <a:spcPts val="1230"/>
                        </a:lnSpc>
                        <a:spcAft>
                          <a:spcPts val="0"/>
                        </a:spcAft>
                      </a:pPr>
                      <a:r>
                        <a:rPr lang="pl-PL" sz="900" kern="1200" spc="0">
                          <a:solidFill>
                            <a:schemeClr val="dk1"/>
                          </a:solidFill>
                          <a:effectLst/>
                          <a:latin typeface="+mn-lt"/>
                          <a:ea typeface="+mn-ea"/>
                          <a:cs typeface="+mn-cs"/>
                        </a:rPr>
                        <a:t>luty 2017 r.</a:t>
                      </a:r>
                    </a:p>
                  </a:txBody>
                  <a:tcPr marL="5126" marR="5126" marT="0" marB="0" anchor="ctr"/>
                </a:tc>
                <a:tc>
                  <a:txBody>
                    <a:bodyPr/>
                    <a:lstStyle/>
                    <a:p>
                      <a:pPr>
                        <a:lnSpc>
                          <a:spcPts val="1370"/>
                        </a:lnSpc>
                        <a:spcAft>
                          <a:spcPts val="0"/>
                        </a:spcAft>
                      </a:pPr>
                      <a:r>
                        <a:rPr lang="pl-PL" sz="900" kern="1200" spc="0">
                          <a:solidFill>
                            <a:schemeClr val="dk1"/>
                          </a:solidFill>
                          <a:effectLst/>
                          <a:latin typeface="+mn-lt"/>
                          <a:ea typeface="+mn-ea"/>
                          <a:cs typeface="+mn-cs"/>
                        </a:rPr>
                        <a:t>Rozwój usług społecznych w celu integracji dzieci i młodzieży z grup szczególnie narażonych na wykluczenie społeczne.</a:t>
                      </a:r>
                    </a:p>
                  </a:txBody>
                  <a:tcPr marL="5126" marR="5126" marT="0" marB="0" anchor="ctr"/>
                </a:tc>
                <a:extLst>
                  <a:ext uri="{0D108BD9-81ED-4DB2-BD59-A6C34878D82A}"/>
                </a:extLst>
              </a:tr>
              <a:tr h="861134">
                <a:tc>
                  <a:txBody>
                    <a:bodyPr/>
                    <a:lstStyle/>
                    <a:p>
                      <a:pPr>
                        <a:lnSpc>
                          <a:spcPts val="1370"/>
                        </a:lnSpc>
                        <a:spcAft>
                          <a:spcPts val="0"/>
                        </a:spcAft>
                      </a:pPr>
                      <a:r>
                        <a:rPr lang="pl-PL" sz="900" kern="1200" spc="0">
                          <a:solidFill>
                            <a:schemeClr val="dk1"/>
                          </a:solidFill>
                          <a:effectLst/>
                          <a:latin typeface="+mn-lt"/>
                          <a:ea typeface="+mn-ea"/>
                          <a:cs typeface="+mn-cs"/>
                        </a:rPr>
                        <a:t>Działanie 9.2</a:t>
                      </a:r>
                    </a:p>
                    <a:p>
                      <a:pPr>
                        <a:lnSpc>
                          <a:spcPts val="1370"/>
                        </a:lnSpc>
                        <a:spcAft>
                          <a:spcPts val="0"/>
                        </a:spcAft>
                      </a:pPr>
                      <a:r>
                        <a:rPr lang="pl-PL" sz="900" kern="1200" spc="0">
                          <a:solidFill>
                            <a:schemeClr val="dk1"/>
                          </a:solidFill>
                          <a:effectLst/>
                          <a:latin typeface="+mn-lt"/>
                          <a:ea typeface="+mn-ea"/>
                          <a:cs typeface="+mn-cs"/>
                        </a:rPr>
                        <a:t>Usługi społeczne i usługi opieki zdrowotnej</a:t>
                      </a:r>
                    </a:p>
                    <a:p>
                      <a:pPr>
                        <a:lnSpc>
                          <a:spcPts val="1370"/>
                        </a:lnSpc>
                        <a:spcAft>
                          <a:spcPts val="0"/>
                        </a:spcAft>
                      </a:pPr>
                      <a:r>
                        <a:rPr lang="pl-PL" sz="900" kern="1200" spc="0">
                          <a:solidFill>
                            <a:schemeClr val="dk1"/>
                          </a:solidFill>
                          <a:effectLst/>
                          <a:latin typeface="+mn-lt"/>
                          <a:ea typeface="+mn-ea"/>
                          <a:cs typeface="+mn-cs"/>
                        </a:rPr>
                        <a:t>Poddziałanie 9.2.1</a:t>
                      </a:r>
                    </a:p>
                    <a:p>
                      <a:pPr>
                        <a:lnSpc>
                          <a:spcPts val="1370"/>
                        </a:lnSpc>
                        <a:spcAft>
                          <a:spcPts val="0"/>
                        </a:spcAft>
                      </a:pPr>
                      <a:r>
                        <a:rPr lang="pl-PL" sz="900" kern="1200" spc="0">
                          <a:solidFill>
                            <a:schemeClr val="dk1"/>
                          </a:solidFill>
                          <a:effectLst/>
                          <a:latin typeface="+mn-lt"/>
                          <a:ea typeface="+mn-ea"/>
                          <a:cs typeface="+mn-cs"/>
                        </a:rPr>
                        <a:t>Zwiększenie dostępności usług społecznych</a:t>
                      </a:r>
                    </a:p>
                  </a:txBody>
                  <a:tcPr marL="5126" marR="5126" marT="0" marB="0" anchor="b"/>
                </a:tc>
                <a:tc>
                  <a:txBody>
                    <a:bodyPr/>
                    <a:lstStyle/>
                    <a:p>
                      <a:pPr marL="190500">
                        <a:lnSpc>
                          <a:spcPts val="1230"/>
                        </a:lnSpc>
                        <a:spcAft>
                          <a:spcPts val="0"/>
                        </a:spcAft>
                      </a:pPr>
                      <a:r>
                        <a:rPr lang="pl-PL" sz="900" kern="1200" spc="0">
                          <a:solidFill>
                            <a:schemeClr val="dk1"/>
                          </a:solidFill>
                          <a:effectLst/>
                          <a:latin typeface="+mn-lt"/>
                          <a:ea typeface="+mn-ea"/>
                          <a:cs typeface="+mn-cs"/>
                        </a:rPr>
                        <a:t>czerwiec 2017 r.</a:t>
                      </a:r>
                    </a:p>
                  </a:txBody>
                  <a:tcPr marL="5126" marR="5126" marT="0" marB="0" anchor="ctr"/>
                </a:tc>
                <a:tc>
                  <a:txBody>
                    <a:bodyPr/>
                    <a:lstStyle/>
                    <a:p>
                      <a:pPr>
                        <a:lnSpc>
                          <a:spcPts val="1370"/>
                        </a:lnSpc>
                        <a:spcAft>
                          <a:spcPts val="0"/>
                        </a:spcAft>
                      </a:pPr>
                      <a:r>
                        <a:rPr lang="pl-PL" sz="900" kern="1200" spc="0">
                          <a:solidFill>
                            <a:schemeClr val="dk1"/>
                          </a:solidFill>
                          <a:effectLst/>
                          <a:latin typeface="+mn-lt"/>
                          <a:ea typeface="+mn-ea"/>
                          <a:cs typeface="+mn-cs"/>
                        </a:rPr>
                        <a:t>Programy deinstytucjonalizacji usług na rzecz dzieci i młodzieży.</a:t>
                      </a:r>
                    </a:p>
                  </a:txBody>
                  <a:tcPr marL="5126" marR="5126" marT="0" marB="0" anchor="ctr"/>
                </a:tc>
                <a:extLst>
                  <a:ext uri="{0D108BD9-81ED-4DB2-BD59-A6C34878D82A}"/>
                </a:extLst>
              </a:tr>
              <a:tr h="578190">
                <a:tc>
                  <a:txBody>
                    <a:bodyPr/>
                    <a:lstStyle/>
                    <a:p>
                      <a:pPr>
                        <a:lnSpc>
                          <a:spcPts val="1370"/>
                        </a:lnSpc>
                        <a:spcAft>
                          <a:spcPts val="0"/>
                        </a:spcAft>
                      </a:pPr>
                      <a:r>
                        <a:rPr lang="pl-PL" sz="900" kern="1200" spc="0" dirty="0">
                          <a:solidFill>
                            <a:schemeClr val="dk1"/>
                          </a:solidFill>
                          <a:effectLst/>
                          <a:latin typeface="+mn-lt"/>
                          <a:ea typeface="+mn-ea"/>
                          <a:cs typeface="+mn-cs"/>
                        </a:rPr>
                        <a:t>Działanie 9.2</a:t>
                      </a:r>
                    </a:p>
                    <a:p>
                      <a:pPr>
                        <a:lnSpc>
                          <a:spcPts val="1370"/>
                        </a:lnSpc>
                        <a:spcAft>
                          <a:spcPts val="0"/>
                        </a:spcAft>
                      </a:pPr>
                      <a:r>
                        <a:rPr lang="pl-PL" sz="900" kern="1200" spc="0" dirty="0">
                          <a:solidFill>
                            <a:schemeClr val="dk1"/>
                          </a:solidFill>
                          <a:effectLst/>
                          <a:latin typeface="+mn-lt"/>
                          <a:ea typeface="+mn-ea"/>
                          <a:cs typeface="+mn-cs"/>
                        </a:rPr>
                        <a:t>Usługi społeczne i usługi opieki zdrowotnej</a:t>
                      </a:r>
                    </a:p>
                    <a:p>
                      <a:pPr>
                        <a:lnSpc>
                          <a:spcPts val="1370"/>
                        </a:lnSpc>
                        <a:spcAft>
                          <a:spcPts val="0"/>
                        </a:spcAft>
                      </a:pPr>
                      <a:r>
                        <a:rPr lang="pl-PL" sz="900" kern="1200" spc="0" dirty="0">
                          <a:solidFill>
                            <a:schemeClr val="dk1"/>
                          </a:solidFill>
                          <a:effectLst/>
                          <a:latin typeface="+mn-lt"/>
                          <a:ea typeface="+mn-ea"/>
                          <a:cs typeface="+mn-cs"/>
                        </a:rPr>
                        <a:t>Poddziałanie 9.2.2</a:t>
                      </a:r>
                    </a:p>
                    <a:p>
                      <a:pPr>
                        <a:lnSpc>
                          <a:spcPts val="1370"/>
                        </a:lnSpc>
                        <a:spcAft>
                          <a:spcPts val="0"/>
                        </a:spcAft>
                      </a:pPr>
                      <a:r>
                        <a:rPr lang="pl-PL" sz="900" kern="1200" spc="0" dirty="0">
                          <a:solidFill>
                            <a:schemeClr val="dk1"/>
                          </a:solidFill>
                          <a:effectLst/>
                          <a:latin typeface="+mn-lt"/>
                          <a:ea typeface="+mn-ea"/>
                          <a:cs typeface="+mn-cs"/>
                        </a:rPr>
                        <a:t>Zwiększenie dostępności usług zdrowotnych</a:t>
                      </a:r>
                    </a:p>
                  </a:txBody>
                  <a:tcPr marL="5126" marR="5126" marT="0" marB="0"/>
                </a:tc>
                <a:tc>
                  <a:txBody>
                    <a:bodyPr/>
                    <a:lstStyle/>
                    <a:p>
                      <a:pPr marL="190500">
                        <a:lnSpc>
                          <a:spcPts val="1230"/>
                        </a:lnSpc>
                        <a:spcAft>
                          <a:spcPts val="0"/>
                        </a:spcAft>
                      </a:pPr>
                      <a:r>
                        <a:rPr lang="pl-PL" sz="900" kern="1200" spc="0">
                          <a:solidFill>
                            <a:schemeClr val="dk1"/>
                          </a:solidFill>
                          <a:effectLst/>
                          <a:latin typeface="+mn-lt"/>
                          <a:ea typeface="+mn-ea"/>
                          <a:cs typeface="+mn-cs"/>
                        </a:rPr>
                        <a:t>kwiecień 2017 r.</a:t>
                      </a:r>
                    </a:p>
                  </a:txBody>
                  <a:tcPr marL="5126" marR="5126" marT="0" marB="0" anchor="ctr"/>
                </a:tc>
                <a:tc>
                  <a:txBody>
                    <a:bodyPr/>
                    <a:lstStyle/>
                    <a:p>
                      <a:pPr>
                        <a:lnSpc>
                          <a:spcPts val="1370"/>
                        </a:lnSpc>
                        <a:spcAft>
                          <a:spcPts val="0"/>
                        </a:spcAft>
                      </a:pPr>
                      <a:r>
                        <a:rPr lang="pl-PL" sz="900" kern="1200" spc="0" dirty="0">
                          <a:solidFill>
                            <a:schemeClr val="dk1"/>
                          </a:solidFill>
                          <a:effectLst/>
                          <a:latin typeface="+mn-lt"/>
                          <a:ea typeface="+mn-ea"/>
                          <a:cs typeface="+mn-cs"/>
                        </a:rPr>
                        <a:t>Wdrażanie programów wczesnego wykrywania wad rozwojowych i rehabilitacji dzieci zagrożonych niepełnosprawnością i niepełnosprawnych.</a:t>
                      </a:r>
                    </a:p>
                    <a:p>
                      <a:pPr>
                        <a:lnSpc>
                          <a:spcPts val="1370"/>
                        </a:lnSpc>
                        <a:spcAft>
                          <a:spcPts val="0"/>
                        </a:spcAft>
                      </a:pPr>
                      <a:r>
                        <a:rPr lang="pl-PL" sz="900" kern="1200" spc="0" dirty="0">
                          <a:solidFill>
                            <a:schemeClr val="dk1"/>
                          </a:solidFill>
                          <a:effectLst/>
                          <a:latin typeface="+mn-lt"/>
                          <a:ea typeface="+mn-ea"/>
                          <a:cs typeface="+mn-cs"/>
                        </a:rPr>
                        <a:t>Konkurs na wdrożenie RPZ:</a:t>
                      </a:r>
                    </a:p>
                    <a:p>
                      <a:pPr>
                        <a:lnSpc>
                          <a:spcPts val="1370"/>
                        </a:lnSpc>
                        <a:spcAft>
                          <a:spcPts val="0"/>
                        </a:spcAft>
                      </a:pPr>
                      <a:r>
                        <a:rPr lang="pl-PL" sz="900" kern="1200" spc="0" dirty="0">
                          <a:solidFill>
                            <a:schemeClr val="dk1"/>
                          </a:solidFill>
                          <a:effectLst/>
                          <a:latin typeface="+mn-lt"/>
                          <a:ea typeface="+mn-ea"/>
                          <a:cs typeface="+mn-cs"/>
                        </a:rPr>
                        <a:t>Rozszerzenie dostępności nowoczesnych instrumentalnych metod diagnostyki i rehabilitacji dzieci z mózgowym porażeniem dziecięcym na terenie Województwa Mazowieckiego.</a:t>
                      </a:r>
                    </a:p>
                  </a:txBody>
                  <a:tcPr marL="5126" marR="5126" marT="0" marB="0"/>
                </a:tc>
                <a:extLst>
                  <a:ext uri="{0D108BD9-81ED-4DB2-BD59-A6C34878D82A}"/>
                </a:extLst>
              </a:tr>
            </a:tbl>
          </a:graphicData>
        </a:graphic>
      </p:graphicFrame>
      <p:sp>
        <p:nvSpPr>
          <p:cNvPr id="40990" name="Symbol zastępczy numeru slajdu 3"/>
          <p:cNvSpPr>
            <a:spLocks noGrp="1"/>
          </p:cNvSpPr>
          <p:nvPr>
            <p:ph type="sldNum" sz="quarter" idx="12"/>
          </p:nvPr>
        </p:nvSpPr>
        <p:spPr bwMode="auto">
          <a:noFill/>
          <a:ln>
            <a:miter lim="800000"/>
            <a:headEnd/>
            <a:tailEnd/>
          </a:ln>
        </p:spPr>
        <p:txBody>
          <a:bodyPr/>
          <a:lstStyle/>
          <a:p>
            <a:fld id="{3AD2EC79-76A2-4639-882D-631C04787921}" type="slidenum">
              <a:rPr lang="en-US" altLang="pl-PL" smtClean="0"/>
              <a:pPr/>
              <a:t>26</a:t>
            </a:fld>
            <a:endParaRPr lang="en-US" altLang="pl-PL" smtClean="0"/>
          </a:p>
        </p:txBody>
      </p:sp>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ymbol zastępczy zawartości 2"/>
          <p:cNvSpPr>
            <a:spLocks noGrp="1"/>
          </p:cNvSpPr>
          <p:nvPr>
            <p:ph idx="4294967295"/>
          </p:nvPr>
        </p:nvSpPr>
        <p:spPr>
          <a:xfrm>
            <a:off x="800100" y="1050925"/>
            <a:ext cx="7543800" cy="4973638"/>
          </a:xfrm>
        </p:spPr>
        <p:txBody>
          <a:bodyPr/>
          <a:lstStyle/>
          <a:p>
            <a:pPr marL="447675" indent="0" algn="just" eaLnBrk="1" hangingPunct="1">
              <a:buFont typeface="Calibri" pitchFamily="34" charset="0"/>
              <a:buNone/>
            </a:pPr>
            <a:r>
              <a:rPr lang="pl-PL" sz="1800" b="1" smtClean="0"/>
              <a:t>Oś priorytetowa 9 </a:t>
            </a:r>
            <a:r>
              <a:rPr lang="pl-PL" sz="1800" smtClean="0"/>
              <a:t>Wspieranie włączenia społecznego i walka z ubóstwem</a:t>
            </a:r>
          </a:p>
          <a:p>
            <a:pPr marL="447675" indent="0" algn="just" eaLnBrk="1" hangingPunct="1">
              <a:buFont typeface="Calibri" pitchFamily="34" charset="0"/>
              <a:buNone/>
            </a:pPr>
            <a:endParaRPr lang="pl-PL" b="1" smtClean="0"/>
          </a:p>
        </p:txBody>
      </p:sp>
      <p:sp>
        <p:nvSpPr>
          <p:cNvPr id="2" name="Tytuł 1"/>
          <p:cNvSpPr>
            <a:spLocks noGrp="1"/>
          </p:cNvSpPr>
          <p:nvPr>
            <p:ph type="title" idx="4294967295"/>
          </p:nvPr>
        </p:nvSpPr>
        <p:spPr>
          <a:xfrm>
            <a:off x="0" y="561975"/>
            <a:ext cx="9144000" cy="473075"/>
          </a:xfrm>
        </p:spPr>
        <p:txBody>
          <a:bodyPr rtlCol="0">
            <a:noAutofit/>
          </a:bodyPr>
          <a:lstStyle/>
          <a:p>
            <a:pPr algn="just" eaLnBrk="1" fontAlgn="auto" hangingPunct="1">
              <a:spcAft>
                <a:spcPts val="0"/>
              </a:spcAft>
              <a:defRPr/>
            </a:pPr>
            <a:r>
              <a:rPr lang="pl-PL" sz="3200" dirty="0">
                <a:solidFill>
                  <a:schemeClr val="tx1">
                    <a:lumMod val="75000"/>
                    <a:lumOff val="25000"/>
                  </a:schemeClr>
                </a:solidFill>
                <a:ea typeface="+mj-ea"/>
              </a:rPr>
              <a:t>	</a:t>
            </a:r>
            <a:r>
              <a:rPr lang="pl-PL" altLang="pl-PL" sz="2400" i="1" dirty="0"/>
              <a:t>Przykładowe zakresy konkursów RPO woj. mazowieckiego</a:t>
            </a:r>
            <a:endParaRPr lang="pl-PL" sz="3200" u="sng" dirty="0">
              <a:solidFill>
                <a:schemeClr val="tx1">
                  <a:lumMod val="75000"/>
                  <a:lumOff val="25000"/>
                </a:schemeClr>
              </a:solidFill>
              <a:ea typeface="+mj-ea"/>
            </a:endParaRPr>
          </a:p>
        </p:txBody>
      </p:sp>
      <p:pic>
        <p:nvPicPr>
          <p:cNvPr id="41987" name="Picture 5"/>
          <p:cNvPicPr>
            <a:picLocks noChangeAspect="1" noChangeArrowheads="1"/>
          </p:cNvPicPr>
          <p:nvPr/>
        </p:nvPicPr>
        <p:blipFill>
          <a:blip r:embed="rId2"/>
          <a:srcRect/>
          <a:stretch>
            <a:fillRect/>
          </a:stretch>
        </p:blipFill>
        <p:spPr bwMode="auto">
          <a:xfrm>
            <a:off x="1814513" y="60325"/>
            <a:ext cx="5438775" cy="390525"/>
          </a:xfrm>
          <a:prstGeom prst="rect">
            <a:avLst/>
          </a:prstGeom>
          <a:noFill/>
          <a:ln w="9525">
            <a:noFill/>
            <a:miter lim="800000"/>
            <a:headEnd/>
            <a:tailEnd/>
          </a:ln>
        </p:spPr>
      </p:pic>
      <p:graphicFrame>
        <p:nvGraphicFramePr>
          <p:cNvPr id="4" name="Tabela 3"/>
          <p:cNvGraphicFramePr>
            <a:graphicFrameLocks noGrp="1"/>
          </p:cNvGraphicFramePr>
          <p:nvPr/>
        </p:nvGraphicFramePr>
        <p:xfrm>
          <a:off x="1276350" y="1533525"/>
          <a:ext cx="6418263" cy="4452938"/>
        </p:xfrm>
        <a:graphic>
          <a:graphicData uri="http://schemas.openxmlformats.org/drawingml/2006/table">
            <a:tbl>
              <a:tblPr>
                <a:tableStyleId>{5C22544A-7EE6-4342-B048-85BDC9FD1C3A}</a:tableStyleId>
              </a:tblPr>
              <a:tblGrid>
                <a:gridCol w="2063983">
                  <a:extLst>
                    <a:ext uri="{9D8B030D-6E8A-4147-A177-3AD203B41FA5}"/>
                  </a:extLst>
                </a:gridCol>
                <a:gridCol w="1144219">
                  <a:extLst>
                    <a:ext uri="{9D8B030D-6E8A-4147-A177-3AD203B41FA5}"/>
                  </a:extLst>
                </a:gridCol>
                <a:gridCol w="3210695">
                  <a:extLst>
                    <a:ext uri="{9D8B030D-6E8A-4147-A177-3AD203B41FA5}"/>
                  </a:extLst>
                </a:gridCol>
              </a:tblGrid>
              <a:tr h="1495240">
                <a:tc>
                  <a:txBody>
                    <a:bodyPr/>
                    <a:lstStyle/>
                    <a:p>
                      <a:pPr>
                        <a:lnSpc>
                          <a:spcPts val="1370"/>
                        </a:lnSpc>
                        <a:spcAft>
                          <a:spcPts val="0"/>
                        </a:spcAft>
                      </a:pPr>
                      <a:r>
                        <a:rPr lang="pl-PL" sz="800" spc="0">
                          <a:effectLst/>
                        </a:rPr>
                        <a:t>Działanie 9.2</a:t>
                      </a:r>
                      <a:endParaRPr lang="pl-PL" sz="800">
                        <a:effectLst/>
                      </a:endParaRPr>
                    </a:p>
                    <a:p>
                      <a:pPr>
                        <a:lnSpc>
                          <a:spcPts val="1370"/>
                        </a:lnSpc>
                        <a:spcAft>
                          <a:spcPts val="0"/>
                        </a:spcAft>
                      </a:pPr>
                      <a:r>
                        <a:rPr lang="pl-PL" sz="800" spc="0">
                          <a:effectLst/>
                        </a:rPr>
                        <a:t>Usługi społeczne i usługi opieki zdrowotnej</a:t>
                      </a:r>
                      <a:endParaRPr lang="pl-PL" sz="800">
                        <a:effectLst/>
                      </a:endParaRPr>
                    </a:p>
                    <a:p>
                      <a:pPr>
                        <a:lnSpc>
                          <a:spcPts val="1370"/>
                        </a:lnSpc>
                        <a:spcAft>
                          <a:spcPts val="0"/>
                        </a:spcAft>
                      </a:pPr>
                      <a:r>
                        <a:rPr lang="pl-PL" sz="800" spc="0">
                          <a:effectLst/>
                        </a:rPr>
                        <a:t>Poddziałanie 9.2.2</a:t>
                      </a:r>
                      <a:endParaRPr lang="pl-PL" sz="800">
                        <a:effectLst/>
                      </a:endParaRPr>
                    </a:p>
                    <a:p>
                      <a:pPr>
                        <a:lnSpc>
                          <a:spcPts val="1370"/>
                        </a:lnSpc>
                        <a:spcAft>
                          <a:spcPts val="0"/>
                        </a:spcAft>
                      </a:pPr>
                      <a:r>
                        <a:rPr lang="pl-PL" sz="800" spc="0">
                          <a:effectLst/>
                        </a:rPr>
                        <a:t>Zwiększenie dostępności usług zdrowotnych</a:t>
                      </a:r>
                      <a:endParaRPr lang="pl-PL" sz="800">
                        <a:effectLst/>
                        <a:latin typeface="Arial" panose="020B0604020202020204" pitchFamily="34" charset="0"/>
                        <a:ea typeface="Arial" panose="020B0604020202020204" pitchFamily="34" charset="0"/>
                      </a:endParaRPr>
                    </a:p>
                  </a:txBody>
                  <a:tcPr marL="4819" marR="4819" marT="0" marB="0" anchor="ctr"/>
                </a:tc>
                <a:tc>
                  <a:txBody>
                    <a:bodyPr/>
                    <a:lstStyle/>
                    <a:p>
                      <a:pPr algn="ctr">
                        <a:lnSpc>
                          <a:spcPts val="1230"/>
                        </a:lnSpc>
                        <a:spcAft>
                          <a:spcPts val="0"/>
                        </a:spcAft>
                      </a:pPr>
                      <a:r>
                        <a:rPr lang="pl-PL" sz="800" spc="0">
                          <a:effectLst/>
                        </a:rPr>
                        <a:t>maj 2017 r.</a:t>
                      </a:r>
                      <a:endParaRPr lang="pl-PL" sz="800">
                        <a:effectLst/>
                        <a:latin typeface="Arial" panose="020B0604020202020204" pitchFamily="34" charset="0"/>
                        <a:ea typeface="Arial" panose="020B0604020202020204" pitchFamily="34" charset="0"/>
                      </a:endParaRPr>
                    </a:p>
                  </a:txBody>
                  <a:tcPr marL="4819" marR="4819" marT="0" marB="0" anchor="ctr"/>
                </a:tc>
                <a:tc>
                  <a:txBody>
                    <a:bodyPr/>
                    <a:lstStyle/>
                    <a:p>
                      <a:pPr>
                        <a:lnSpc>
                          <a:spcPts val="1370"/>
                        </a:lnSpc>
                        <a:spcAft>
                          <a:spcPts val="0"/>
                        </a:spcAft>
                      </a:pPr>
                      <a:r>
                        <a:rPr lang="pl-PL" sz="800" spc="0">
                          <a:effectLst/>
                        </a:rPr>
                        <a:t>Wdrażanie programów wczesnego wykrywania wad rozwojowych i rehabilitacji dzieci zagrożonych niepełnosprawnością i niepełnosprawnych.</a:t>
                      </a:r>
                      <a:endParaRPr lang="pl-PL" sz="800">
                        <a:effectLst/>
                      </a:endParaRPr>
                    </a:p>
                    <a:p>
                      <a:pPr>
                        <a:lnSpc>
                          <a:spcPts val="1370"/>
                        </a:lnSpc>
                        <a:spcAft>
                          <a:spcPts val="0"/>
                        </a:spcAft>
                      </a:pPr>
                      <a:r>
                        <a:rPr lang="pl-PL" sz="800" spc="0">
                          <a:effectLst/>
                        </a:rPr>
                        <a:t>Konkurs na wdrożenie RPZ:</a:t>
                      </a:r>
                      <a:endParaRPr lang="pl-PL" sz="800">
                        <a:effectLst/>
                      </a:endParaRPr>
                    </a:p>
                    <a:p>
                      <a:pPr>
                        <a:lnSpc>
                          <a:spcPts val="1585"/>
                        </a:lnSpc>
                        <a:spcAft>
                          <a:spcPts val="0"/>
                        </a:spcAft>
                      </a:pPr>
                      <a:r>
                        <a:rPr lang="pl-PL" sz="800" spc="0">
                          <a:effectLst/>
                        </a:rPr>
                        <a:t>Program terapeutyczny dla dzieci i młodzieży z zaburzeniami psychicznymi.</a:t>
                      </a:r>
                      <a:endParaRPr lang="pl-PL" sz="800">
                        <a:effectLst/>
                        <a:latin typeface="Arial" panose="020B0604020202020204" pitchFamily="34" charset="0"/>
                        <a:ea typeface="Arial" panose="020B0604020202020204" pitchFamily="34" charset="0"/>
                      </a:endParaRPr>
                    </a:p>
                  </a:txBody>
                  <a:tcPr marL="4819" marR="4819" marT="0" marB="0" anchor="ctr"/>
                </a:tc>
                <a:extLst>
                  <a:ext uri="{0D108BD9-81ED-4DB2-BD59-A6C34878D82A}"/>
                </a:extLst>
              </a:tr>
              <a:tr h="824148">
                <a:tc>
                  <a:txBody>
                    <a:bodyPr/>
                    <a:lstStyle/>
                    <a:p>
                      <a:pPr>
                        <a:lnSpc>
                          <a:spcPts val="1370"/>
                        </a:lnSpc>
                        <a:spcAft>
                          <a:spcPts val="0"/>
                        </a:spcAft>
                      </a:pPr>
                      <a:r>
                        <a:rPr lang="pl-PL" sz="800" spc="0" dirty="0">
                          <a:effectLst/>
                        </a:rPr>
                        <a:t>Działanie 9.2</a:t>
                      </a:r>
                      <a:endParaRPr lang="pl-PL" sz="800" dirty="0">
                        <a:effectLst/>
                      </a:endParaRPr>
                    </a:p>
                    <a:p>
                      <a:pPr>
                        <a:lnSpc>
                          <a:spcPts val="1370"/>
                        </a:lnSpc>
                        <a:spcAft>
                          <a:spcPts val="0"/>
                        </a:spcAft>
                      </a:pPr>
                      <a:r>
                        <a:rPr lang="pl-PL" sz="800" spc="0" dirty="0">
                          <a:effectLst/>
                        </a:rPr>
                        <a:t>Usługi społeczne i usługi opieki zdrowotnej</a:t>
                      </a:r>
                      <a:endParaRPr lang="pl-PL" sz="800" dirty="0">
                        <a:effectLst/>
                      </a:endParaRPr>
                    </a:p>
                    <a:p>
                      <a:pPr>
                        <a:lnSpc>
                          <a:spcPts val="1370"/>
                        </a:lnSpc>
                        <a:spcAft>
                          <a:spcPts val="0"/>
                        </a:spcAft>
                      </a:pPr>
                      <a:r>
                        <a:rPr lang="pl-PL" sz="800" spc="0" dirty="0">
                          <a:effectLst/>
                        </a:rPr>
                        <a:t>Poddziałanie 9.2.2</a:t>
                      </a:r>
                      <a:endParaRPr lang="pl-PL" sz="800" dirty="0">
                        <a:effectLst/>
                      </a:endParaRPr>
                    </a:p>
                    <a:p>
                      <a:pPr>
                        <a:lnSpc>
                          <a:spcPts val="1370"/>
                        </a:lnSpc>
                        <a:spcAft>
                          <a:spcPts val="0"/>
                        </a:spcAft>
                      </a:pPr>
                      <a:r>
                        <a:rPr lang="pl-PL" sz="800" spc="0" dirty="0">
                          <a:effectLst/>
                        </a:rPr>
                        <a:t>Zwiększenie dostępności usług zdrowotnych</a:t>
                      </a:r>
                      <a:endParaRPr lang="pl-PL" sz="800" dirty="0">
                        <a:effectLst/>
                        <a:latin typeface="Arial" panose="020B0604020202020204" pitchFamily="34" charset="0"/>
                        <a:ea typeface="Arial" panose="020B0604020202020204" pitchFamily="34" charset="0"/>
                      </a:endParaRPr>
                    </a:p>
                  </a:txBody>
                  <a:tcPr marL="4819" marR="4819" marT="0" marB="0" anchor="b"/>
                </a:tc>
                <a:tc>
                  <a:txBody>
                    <a:bodyPr/>
                    <a:lstStyle/>
                    <a:p>
                      <a:pPr marL="190500">
                        <a:lnSpc>
                          <a:spcPts val="1230"/>
                        </a:lnSpc>
                        <a:spcAft>
                          <a:spcPts val="0"/>
                        </a:spcAft>
                      </a:pPr>
                      <a:r>
                        <a:rPr lang="pl-PL" sz="800" spc="0">
                          <a:effectLst/>
                        </a:rPr>
                        <a:t>kwiecień 2017 r.</a:t>
                      </a:r>
                      <a:endParaRPr lang="pl-PL" sz="800">
                        <a:effectLst/>
                        <a:latin typeface="Arial" panose="020B0604020202020204" pitchFamily="34" charset="0"/>
                        <a:ea typeface="Arial" panose="020B0604020202020204" pitchFamily="34" charset="0"/>
                      </a:endParaRPr>
                    </a:p>
                  </a:txBody>
                  <a:tcPr marL="4819" marR="4819" marT="0" marB="0" anchor="ctr"/>
                </a:tc>
                <a:tc>
                  <a:txBody>
                    <a:bodyPr/>
                    <a:lstStyle/>
                    <a:p>
                      <a:pPr>
                        <a:lnSpc>
                          <a:spcPts val="1370"/>
                        </a:lnSpc>
                        <a:spcAft>
                          <a:spcPts val="0"/>
                        </a:spcAft>
                      </a:pPr>
                      <a:r>
                        <a:rPr lang="pl-PL" sz="800" spc="0">
                          <a:effectLst/>
                        </a:rPr>
                        <a:t>Wsparcie deinstytucjonalizacji opieki nad osobami zależnymi poprzez rozwój alternatywnych form opieki nad osobami niesamodzielnymi, w tym osobami starszymi.</a:t>
                      </a:r>
                      <a:endParaRPr lang="pl-PL" sz="800">
                        <a:effectLst/>
                        <a:latin typeface="Arial" panose="020B0604020202020204" pitchFamily="34" charset="0"/>
                        <a:ea typeface="Arial" panose="020B0604020202020204" pitchFamily="34" charset="0"/>
                      </a:endParaRPr>
                    </a:p>
                  </a:txBody>
                  <a:tcPr marL="4819" marR="4819" marT="0" marB="0" anchor="ctr"/>
                </a:tc>
                <a:extLst>
                  <a:ext uri="{0D108BD9-81ED-4DB2-BD59-A6C34878D82A}"/>
                </a:extLst>
              </a:tr>
              <a:tr h="1067153">
                <a:tc>
                  <a:txBody>
                    <a:bodyPr/>
                    <a:lstStyle/>
                    <a:p>
                      <a:pPr>
                        <a:lnSpc>
                          <a:spcPts val="1370"/>
                        </a:lnSpc>
                        <a:spcAft>
                          <a:spcPts val="0"/>
                        </a:spcAft>
                      </a:pPr>
                      <a:r>
                        <a:rPr lang="pl-PL" sz="800" spc="0">
                          <a:effectLst/>
                        </a:rPr>
                        <a:t>Działanie 9.2</a:t>
                      </a:r>
                      <a:endParaRPr lang="pl-PL" sz="800">
                        <a:effectLst/>
                      </a:endParaRPr>
                    </a:p>
                    <a:p>
                      <a:pPr>
                        <a:lnSpc>
                          <a:spcPts val="1370"/>
                        </a:lnSpc>
                        <a:spcAft>
                          <a:spcPts val="0"/>
                        </a:spcAft>
                      </a:pPr>
                      <a:r>
                        <a:rPr lang="pl-PL" sz="800" spc="0">
                          <a:effectLst/>
                        </a:rPr>
                        <a:t>Usługi społeczne i usługi opieki zdrowotnej</a:t>
                      </a:r>
                      <a:endParaRPr lang="pl-PL" sz="800">
                        <a:effectLst/>
                      </a:endParaRPr>
                    </a:p>
                    <a:p>
                      <a:pPr>
                        <a:lnSpc>
                          <a:spcPts val="1370"/>
                        </a:lnSpc>
                        <a:spcAft>
                          <a:spcPts val="0"/>
                        </a:spcAft>
                      </a:pPr>
                      <a:r>
                        <a:rPr lang="pl-PL" sz="800" spc="0">
                          <a:effectLst/>
                        </a:rPr>
                        <a:t>Poddziałanie 9.2.2</a:t>
                      </a:r>
                      <a:endParaRPr lang="pl-PL" sz="800">
                        <a:effectLst/>
                      </a:endParaRPr>
                    </a:p>
                    <a:p>
                      <a:pPr>
                        <a:lnSpc>
                          <a:spcPts val="1370"/>
                        </a:lnSpc>
                        <a:spcAft>
                          <a:spcPts val="0"/>
                        </a:spcAft>
                      </a:pPr>
                      <a:r>
                        <a:rPr lang="pl-PL" sz="800" spc="0">
                          <a:effectLst/>
                        </a:rPr>
                        <a:t>Zwiększenie dostępności usług zdrowotnych</a:t>
                      </a:r>
                      <a:endParaRPr lang="pl-PL" sz="800">
                        <a:effectLst/>
                        <a:latin typeface="Arial" panose="020B0604020202020204" pitchFamily="34" charset="0"/>
                        <a:ea typeface="Arial" panose="020B0604020202020204" pitchFamily="34" charset="0"/>
                      </a:endParaRPr>
                    </a:p>
                  </a:txBody>
                  <a:tcPr marL="4819" marR="4819" marT="0" marB="0" anchor="b"/>
                </a:tc>
                <a:tc>
                  <a:txBody>
                    <a:bodyPr/>
                    <a:lstStyle/>
                    <a:p>
                      <a:pPr marL="190500">
                        <a:lnSpc>
                          <a:spcPts val="1230"/>
                        </a:lnSpc>
                        <a:spcAft>
                          <a:spcPts val="0"/>
                        </a:spcAft>
                      </a:pPr>
                      <a:r>
                        <a:rPr lang="pl-PL" sz="800" spc="0">
                          <a:effectLst/>
                        </a:rPr>
                        <a:t>Czerwiec 2017 r.</a:t>
                      </a:r>
                      <a:endParaRPr lang="pl-PL" sz="800">
                        <a:effectLst/>
                        <a:latin typeface="Arial" panose="020B0604020202020204" pitchFamily="34" charset="0"/>
                        <a:ea typeface="Arial" panose="020B0604020202020204" pitchFamily="34" charset="0"/>
                      </a:endParaRPr>
                    </a:p>
                  </a:txBody>
                  <a:tcPr marL="4819" marR="4819" marT="0" marB="0" anchor="ctr"/>
                </a:tc>
                <a:tc>
                  <a:txBody>
                    <a:bodyPr/>
                    <a:lstStyle/>
                    <a:p>
                      <a:pPr>
                        <a:lnSpc>
                          <a:spcPts val="1370"/>
                        </a:lnSpc>
                        <a:spcAft>
                          <a:spcPts val="0"/>
                        </a:spcAft>
                      </a:pPr>
                      <a:r>
                        <a:rPr lang="pl-PL" sz="800" spc="0">
                          <a:effectLst/>
                        </a:rPr>
                        <a:t>Wdrażanie programów wczesnego wykrywania wad rozwojowych i rehabilitacji dzieci zagrożonych niepełnosprawnością i niepełnosprawnych.</a:t>
                      </a:r>
                      <a:endParaRPr lang="pl-PL" sz="800">
                        <a:effectLst/>
                      </a:endParaRPr>
                    </a:p>
                    <a:p>
                      <a:pPr>
                        <a:lnSpc>
                          <a:spcPts val="1370"/>
                        </a:lnSpc>
                        <a:spcAft>
                          <a:spcPts val="0"/>
                        </a:spcAft>
                      </a:pPr>
                      <a:r>
                        <a:rPr lang="pl-PL" sz="800" spc="0">
                          <a:effectLst/>
                        </a:rPr>
                        <a:t>Konkurs na realizację Programu badań przesiewowych słuchu dla uczniów klas pierwszych szkół podstawowych województwa mazowieckiego na lata 2017 - 2018..</a:t>
                      </a:r>
                      <a:endParaRPr lang="pl-PL" sz="800">
                        <a:effectLst/>
                        <a:latin typeface="Arial" panose="020B0604020202020204" pitchFamily="34" charset="0"/>
                        <a:ea typeface="Arial" panose="020B0604020202020204" pitchFamily="34" charset="0"/>
                      </a:endParaRPr>
                    </a:p>
                  </a:txBody>
                  <a:tcPr marL="4819" marR="4819" marT="0" marB="0" anchor="b"/>
                </a:tc>
                <a:extLst>
                  <a:ext uri="{0D108BD9-81ED-4DB2-BD59-A6C34878D82A}"/>
                </a:extLst>
              </a:tr>
              <a:tr h="1067153">
                <a:tc>
                  <a:txBody>
                    <a:bodyPr/>
                    <a:lstStyle/>
                    <a:p>
                      <a:pPr>
                        <a:lnSpc>
                          <a:spcPts val="1370"/>
                        </a:lnSpc>
                        <a:spcAft>
                          <a:spcPts val="0"/>
                        </a:spcAft>
                      </a:pPr>
                      <a:r>
                        <a:rPr lang="pl-PL" sz="800" spc="0">
                          <a:effectLst/>
                        </a:rPr>
                        <a:t>Działanie 9.2</a:t>
                      </a:r>
                      <a:endParaRPr lang="pl-PL" sz="800">
                        <a:effectLst/>
                      </a:endParaRPr>
                    </a:p>
                    <a:p>
                      <a:pPr>
                        <a:lnSpc>
                          <a:spcPts val="1370"/>
                        </a:lnSpc>
                        <a:spcAft>
                          <a:spcPts val="0"/>
                        </a:spcAft>
                      </a:pPr>
                      <a:r>
                        <a:rPr lang="pl-PL" sz="800" spc="0">
                          <a:effectLst/>
                        </a:rPr>
                        <a:t>Usługi społeczne i usługi opieki zdrowotnej</a:t>
                      </a:r>
                      <a:endParaRPr lang="pl-PL" sz="800">
                        <a:effectLst/>
                      </a:endParaRPr>
                    </a:p>
                    <a:p>
                      <a:pPr>
                        <a:lnSpc>
                          <a:spcPts val="1370"/>
                        </a:lnSpc>
                        <a:spcAft>
                          <a:spcPts val="0"/>
                        </a:spcAft>
                      </a:pPr>
                      <a:r>
                        <a:rPr lang="pl-PL" sz="800" spc="0">
                          <a:effectLst/>
                        </a:rPr>
                        <a:t>Poddziałanie 9.2.2</a:t>
                      </a:r>
                      <a:endParaRPr lang="pl-PL" sz="800">
                        <a:effectLst/>
                      </a:endParaRPr>
                    </a:p>
                    <a:p>
                      <a:pPr>
                        <a:lnSpc>
                          <a:spcPts val="1370"/>
                        </a:lnSpc>
                        <a:spcAft>
                          <a:spcPts val="0"/>
                        </a:spcAft>
                      </a:pPr>
                      <a:r>
                        <a:rPr lang="pl-PL" sz="800" spc="0">
                          <a:effectLst/>
                        </a:rPr>
                        <a:t>Zwiększenie dostępności usług zdrowotnych</a:t>
                      </a:r>
                      <a:endParaRPr lang="pl-PL" sz="800">
                        <a:effectLst/>
                        <a:latin typeface="Arial" panose="020B0604020202020204" pitchFamily="34" charset="0"/>
                        <a:ea typeface="Arial" panose="020B0604020202020204" pitchFamily="34" charset="0"/>
                      </a:endParaRPr>
                    </a:p>
                  </a:txBody>
                  <a:tcPr marL="4819" marR="4819" marT="0" marB="0" anchor="ctr"/>
                </a:tc>
                <a:tc>
                  <a:txBody>
                    <a:bodyPr/>
                    <a:lstStyle/>
                    <a:p>
                      <a:pPr marL="190500">
                        <a:lnSpc>
                          <a:spcPts val="1230"/>
                        </a:lnSpc>
                        <a:spcAft>
                          <a:spcPts val="0"/>
                        </a:spcAft>
                      </a:pPr>
                      <a:r>
                        <a:rPr lang="pl-PL" sz="800" spc="0">
                          <a:effectLst/>
                        </a:rPr>
                        <a:t>Czerwiec 2017 r.</a:t>
                      </a:r>
                      <a:endParaRPr lang="pl-PL" sz="800">
                        <a:effectLst/>
                        <a:latin typeface="Arial" panose="020B0604020202020204" pitchFamily="34" charset="0"/>
                        <a:ea typeface="Arial" panose="020B0604020202020204" pitchFamily="34" charset="0"/>
                      </a:endParaRPr>
                    </a:p>
                  </a:txBody>
                  <a:tcPr marL="4819" marR="4819" marT="0" marB="0" anchor="ctr"/>
                </a:tc>
                <a:tc>
                  <a:txBody>
                    <a:bodyPr/>
                    <a:lstStyle/>
                    <a:p>
                      <a:pPr>
                        <a:lnSpc>
                          <a:spcPts val="1370"/>
                        </a:lnSpc>
                        <a:spcAft>
                          <a:spcPts val="0"/>
                        </a:spcAft>
                      </a:pPr>
                      <a:r>
                        <a:rPr lang="pl-PL" sz="800" spc="0" dirty="0">
                          <a:effectLst/>
                        </a:rPr>
                        <a:t>Wdrażanie programów wczesnego wykrywania wad rozwojowych i rehabilitacji dzieci zagrożonych niepełnosprawnością i niepełnosprawnych.</a:t>
                      </a:r>
                      <a:endParaRPr lang="pl-PL" sz="800" dirty="0">
                        <a:effectLst/>
                      </a:endParaRPr>
                    </a:p>
                    <a:p>
                      <a:pPr>
                        <a:lnSpc>
                          <a:spcPts val="1370"/>
                        </a:lnSpc>
                        <a:spcAft>
                          <a:spcPts val="0"/>
                        </a:spcAft>
                      </a:pPr>
                      <a:r>
                        <a:rPr lang="pl-PL" sz="800" spc="0" dirty="0">
                          <a:effectLst/>
                        </a:rPr>
                        <a:t>Konkurs na realizację Programu: Opracowanie wskazówek i zaleceń do pracy z dzieckiem z zaburzeniami ze spektrum autyzmu w środowisku domowym.</a:t>
                      </a:r>
                      <a:endParaRPr lang="pl-PL" sz="800" dirty="0">
                        <a:effectLst/>
                        <a:latin typeface="Arial" panose="020B0604020202020204" pitchFamily="34" charset="0"/>
                        <a:ea typeface="Arial" panose="020B0604020202020204" pitchFamily="34" charset="0"/>
                      </a:endParaRPr>
                    </a:p>
                  </a:txBody>
                  <a:tcPr marL="4819" marR="4819" marT="0" marB="0" anchor="b"/>
                </a:tc>
                <a:extLst>
                  <a:ext uri="{0D108BD9-81ED-4DB2-BD59-A6C34878D82A}"/>
                </a:extLst>
              </a:tr>
            </a:tbl>
          </a:graphicData>
        </a:graphic>
      </p:graphicFrame>
      <p:sp>
        <p:nvSpPr>
          <p:cNvPr id="42010" name="Symbol zastępczy numeru slajdu 4"/>
          <p:cNvSpPr>
            <a:spLocks noGrp="1"/>
          </p:cNvSpPr>
          <p:nvPr>
            <p:ph type="sldNum" sz="quarter" idx="12"/>
          </p:nvPr>
        </p:nvSpPr>
        <p:spPr bwMode="auto">
          <a:noFill/>
          <a:ln>
            <a:miter lim="800000"/>
            <a:headEnd/>
            <a:tailEnd/>
          </a:ln>
        </p:spPr>
        <p:txBody>
          <a:bodyPr/>
          <a:lstStyle/>
          <a:p>
            <a:fld id="{3341ABF4-8DB4-4879-AA44-47DCC367A616}" type="slidenum">
              <a:rPr lang="en-US" altLang="pl-PL" smtClean="0"/>
              <a:pPr/>
              <a:t>27</a:t>
            </a:fld>
            <a:endParaRPr lang="en-US" altLang="pl-PL" smtClean="0"/>
          </a:p>
        </p:txBody>
      </p:sp>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zawartości 2"/>
          <p:cNvSpPr>
            <a:spLocks noGrp="1"/>
          </p:cNvSpPr>
          <p:nvPr>
            <p:ph idx="4294967295"/>
          </p:nvPr>
        </p:nvSpPr>
        <p:spPr>
          <a:xfrm>
            <a:off x="800100" y="1050925"/>
            <a:ext cx="7543800" cy="4973638"/>
          </a:xfrm>
        </p:spPr>
        <p:txBody>
          <a:bodyPr>
            <a:noAutofit/>
          </a:bodyPr>
          <a:lstStyle/>
          <a:p>
            <a:pPr marL="447675" indent="0" algn="just" eaLnBrk="1" hangingPunct="1">
              <a:buFont typeface="Calibri" pitchFamily="34" charset="0"/>
              <a:buNone/>
              <a:defRPr/>
            </a:pPr>
            <a:r>
              <a:rPr lang="pl-PL" sz="1800" b="1" dirty="0"/>
              <a:t>Oś priorytetowa 9 </a:t>
            </a:r>
            <a:r>
              <a:rPr lang="pl-PL" sz="1800" dirty="0"/>
              <a:t>Wspieranie włączenia społecznego i walka z ubóstwem</a:t>
            </a:r>
          </a:p>
          <a:p>
            <a:pPr marL="447675" indent="0" algn="just" eaLnBrk="1" hangingPunct="1">
              <a:buFont typeface="Calibri" pitchFamily="34" charset="0"/>
              <a:buNone/>
              <a:defRPr/>
            </a:pPr>
            <a:r>
              <a:rPr lang="pl-PL" sz="1600" b="1" dirty="0"/>
              <a:t>Działanie 9.1</a:t>
            </a:r>
          </a:p>
          <a:p>
            <a:pPr marL="447675" indent="0" algn="just" eaLnBrk="1" hangingPunct="1">
              <a:buFont typeface="Calibri" pitchFamily="34" charset="0"/>
              <a:buNone/>
              <a:defRPr/>
            </a:pPr>
            <a:r>
              <a:rPr lang="pl-PL" sz="1600" b="1" dirty="0"/>
              <a:t>Aktywizacja społeczno-zawodowa osób wykluczonych i przeciwdziałanie wykluczeniu społecznemu</a:t>
            </a:r>
          </a:p>
          <a:p>
            <a:pPr marL="447675" indent="0" algn="just" eaLnBrk="1" hangingPunct="1">
              <a:buFont typeface="Calibri" pitchFamily="34" charset="0"/>
              <a:buNone/>
              <a:defRPr/>
            </a:pPr>
            <a:r>
              <a:rPr lang="pl-PL" sz="1600" dirty="0"/>
              <a:t>1.	Integracja osób wykluczonych i zagrożonych wykluczeniem społecznym ukierunkowana </a:t>
            </a:r>
          </a:p>
          <a:p>
            <a:pPr marL="447675" indent="0" algn="just" eaLnBrk="1" hangingPunct="1">
              <a:buFont typeface="Calibri" pitchFamily="34" charset="0"/>
              <a:buNone/>
              <a:defRPr/>
            </a:pPr>
            <a:r>
              <a:rPr lang="pl-PL" sz="1600" dirty="0"/>
              <a:t>na aktywizację społeczno-zawodową, w tym:</a:t>
            </a:r>
          </a:p>
          <a:p>
            <a:pPr marL="733425" indent="-285750" algn="just" eaLnBrk="1" hangingPunct="1">
              <a:buFont typeface="Wingdings" panose="05000000000000000000" pitchFamily="2" charset="2"/>
              <a:buChar char="§"/>
              <a:defRPr/>
            </a:pPr>
            <a:r>
              <a:rPr lang="pl-PL" sz="1600" dirty="0"/>
              <a:t>integracja społeczna i aktywizacja zawodowa osób oddalonych od rynku pracy w ramach współpracy międzysektorowej,</a:t>
            </a:r>
          </a:p>
          <a:p>
            <a:pPr marL="733425" indent="-285750" algn="just" eaLnBrk="1" hangingPunct="1">
              <a:buFont typeface="Wingdings" panose="05000000000000000000" pitchFamily="2" charset="2"/>
              <a:buChar char="§"/>
              <a:defRPr/>
            </a:pPr>
            <a:r>
              <a:rPr lang="pl-PL" sz="1600" dirty="0"/>
              <a:t>aktywna integracja dla włączenia społecznego realizowana przez jednostki organizacyjne pomocy społecznej (PCPR, OPS),</a:t>
            </a:r>
          </a:p>
          <a:p>
            <a:pPr marL="733425" indent="-285750" algn="just" eaLnBrk="1" hangingPunct="1">
              <a:buFont typeface="Wingdings" panose="05000000000000000000" pitchFamily="2" charset="2"/>
              <a:buChar char="§"/>
              <a:defRPr/>
            </a:pPr>
            <a:r>
              <a:rPr lang="pl-PL" sz="1600" dirty="0"/>
              <a:t>integracja społeczna i aktywizacja zawodowa osób zagrożonych wykluczeniem społecznym ze szczególnym uwzględnieniem osób z niepełnosprawnościami.</a:t>
            </a:r>
          </a:p>
          <a:p>
            <a:pPr marL="447675" indent="0" algn="just" eaLnBrk="1" hangingPunct="1">
              <a:buFont typeface="Calibri" pitchFamily="34" charset="0"/>
              <a:buNone/>
              <a:defRPr/>
            </a:pPr>
            <a:endParaRPr lang="pl-PL" sz="1800" dirty="0"/>
          </a:p>
          <a:p>
            <a:pPr marL="447675" indent="0" algn="just" eaLnBrk="1" hangingPunct="1">
              <a:buFont typeface="Calibri" pitchFamily="34" charset="0"/>
              <a:buNone/>
              <a:defRPr/>
            </a:pPr>
            <a:endParaRPr lang="pl-PL" sz="1800" dirty="0"/>
          </a:p>
          <a:p>
            <a:pPr marL="447675" indent="0" algn="just" eaLnBrk="1" hangingPunct="1">
              <a:buFont typeface="Calibri" pitchFamily="34" charset="0"/>
              <a:buNone/>
              <a:defRPr/>
            </a:pPr>
            <a:endParaRPr lang="pl-PL" sz="1800" dirty="0"/>
          </a:p>
          <a:p>
            <a:pPr marL="447675" indent="0" algn="just" eaLnBrk="1" hangingPunct="1">
              <a:buFont typeface="Calibri" pitchFamily="34" charset="0"/>
              <a:buNone/>
              <a:defRPr/>
            </a:pPr>
            <a:endParaRPr lang="pl-PL" sz="1800" dirty="0"/>
          </a:p>
        </p:txBody>
      </p:sp>
      <p:sp>
        <p:nvSpPr>
          <p:cNvPr id="2" name="Tytuł 1"/>
          <p:cNvSpPr>
            <a:spLocks noGrp="1"/>
          </p:cNvSpPr>
          <p:nvPr>
            <p:ph type="title" idx="4294967295"/>
          </p:nvPr>
        </p:nvSpPr>
        <p:spPr>
          <a:xfrm>
            <a:off x="0" y="561975"/>
            <a:ext cx="9144000" cy="473075"/>
          </a:xfrm>
        </p:spPr>
        <p:txBody>
          <a:bodyPr rtlCol="0">
            <a:noAutofit/>
          </a:bodyPr>
          <a:lstStyle/>
          <a:p>
            <a:pPr algn="just" eaLnBrk="1" fontAlgn="auto" hangingPunct="1">
              <a:spcAft>
                <a:spcPts val="0"/>
              </a:spcAft>
              <a:defRPr/>
            </a:pPr>
            <a:r>
              <a:rPr lang="pl-PL" sz="3200" dirty="0">
                <a:solidFill>
                  <a:schemeClr val="tx1">
                    <a:lumMod val="75000"/>
                    <a:lumOff val="25000"/>
                  </a:schemeClr>
                </a:solidFill>
                <a:ea typeface="+mj-ea"/>
              </a:rPr>
              <a:t>	</a:t>
            </a:r>
            <a:r>
              <a:rPr lang="pl-PL" altLang="pl-PL" sz="2400" i="1" dirty="0"/>
              <a:t>Przykładowe zakresy konkursów RPO woj. mazowieckiego</a:t>
            </a:r>
            <a:endParaRPr lang="pl-PL" sz="3200" u="sng" dirty="0">
              <a:solidFill>
                <a:schemeClr val="tx1">
                  <a:lumMod val="75000"/>
                  <a:lumOff val="25000"/>
                </a:schemeClr>
              </a:solidFill>
              <a:ea typeface="+mj-ea"/>
            </a:endParaRPr>
          </a:p>
        </p:txBody>
      </p:sp>
      <p:pic>
        <p:nvPicPr>
          <p:cNvPr id="43011" name="Picture 5"/>
          <p:cNvPicPr>
            <a:picLocks noChangeAspect="1" noChangeArrowheads="1"/>
          </p:cNvPicPr>
          <p:nvPr/>
        </p:nvPicPr>
        <p:blipFill>
          <a:blip r:embed="rId2"/>
          <a:srcRect/>
          <a:stretch>
            <a:fillRect/>
          </a:stretch>
        </p:blipFill>
        <p:spPr bwMode="auto">
          <a:xfrm>
            <a:off x="1814513" y="60325"/>
            <a:ext cx="5438775" cy="390525"/>
          </a:xfrm>
          <a:prstGeom prst="rect">
            <a:avLst/>
          </a:prstGeom>
          <a:noFill/>
          <a:ln w="9525">
            <a:noFill/>
            <a:miter lim="800000"/>
            <a:headEnd/>
            <a:tailEnd/>
          </a:ln>
        </p:spPr>
      </p:pic>
      <p:sp>
        <p:nvSpPr>
          <p:cNvPr id="43012" name="Symbol zastępczy numeru slajdu 3"/>
          <p:cNvSpPr>
            <a:spLocks noGrp="1"/>
          </p:cNvSpPr>
          <p:nvPr>
            <p:ph type="sldNum" sz="quarter" idx="12"/>
          </p:nvPr>
        </p:nvSpPr>
        <p:spPr bwMode="auto">
          <a:noFill/>
          <a:ln>
            <a:miter lim="800000"/>
            <a:headEnd/>
            <a:tailEnd/>
          </a:ln>
        </p:spPr>
        <p:txBody>
          <a:bodyPr/>
          <a:lstStyle/>
          <a:p>
            <a:fld id="{689C48A9-E5FB-4D0C-8DC0-8834B71D2A28}" type="slidenum">
              <a:rPr lang="en-US" altLang="pl-PL" smtClean="0"/>
              <a:pPr/>
              <a:t>28</a:t>
            </a:fld>
            <a:endParaRPr lang="en-US" altLang="pl-PL" smtClean="0"/>
          </a:p>
        </p:txBody>
      </p:sp>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ymbol zastępczy zawartości 2"/>
          <p:cNvSpPr>
            <a:spLocks noGrp="1"/>
          </p:cNvSpPr>
          <p:nvPr>
            <p:ph idx="4294967295"/>
          </p:nvPr>
        </p:nvSpPr>
        <p:spPr>
          <a:xfrm>
            <a:off x="800100" y="1050925"/>
            <a:ext cx="7543800" cy="4973638"/>
          </a:xfrm>
        </p:spPr>
        <p:txBody>
          <a:bodyPr/>
          <a:lstStyle/>
          <a:p>
            <a:pPr marL="447675" indent="0" algn="just" eaLnBrk="1" hangingPunct="1">
              <a:buFont typeface="Calibri" pitchFamily="34" charset="0"/>
              <a:buNone/>
            </a:pPr>
            <a:r>
              <a:rPr lang="pl-PL" sz="1800" b="1" smtClean="0"/>
              <a:t>Oś priorytetowa 9 </a:t>
            </a:r>
            <a:r>
              <a:rPr lang="pl-PL" sz="1800" smtClean="0"/>
              <a:t>Wspieranie włączenia społecznego i walka z ubóstwem</a:t>
            </a:r>
          </a:p>
          <a:p>
            <a:pPr marL="447675" indent="0" algn="just" eaLnBrk="1" hangingPunct="1">
              <a:buFont typeface="Calibri" pitchFamily="34" charset="0"/>
              <a:buNone/>
            </a:pPr>
            <a:r>
              <a:rPr lang="pl-PL" sz="1600" b="1" smtClean="0"/>
              <a:t>Działanie 9.1</a:t>
            </a:r>
          </a:p>
          <a:p>
            <a:pPr marL="447675" indent="0" algn="just" eaLnBrk="1" hangingPunct="1">
              <a:buFont typeface="Calibri" pitchFamily="34" charset="0"/>
              <a:buNone/>
            </a:pPr>
            <a:r>
              <a:rPr lang="pl-PL" sz="1600" b="1" smtClean="0"/>
              <a:t>Aktywizacja społeczno-zawodowa osób wykluczonych i przeciwdziałanie wykluczeniu społecznemu</a:t>
            </a:r>
          </a:p>
          <a:p>
            <a:pPr marL="447675" indent="0" algn="just" eaLnBrk="1" hangingPunct="1">
              <a:buFont typeface="Calibri" pitchFamily="34" charset="0"/>
              <a:buNone/>
            </a:pPr>
            <a:r>
              <a:rPr lang="pl-PL" sz="1600" smtClean="0"/>
              <a:t>Wsparcie osób i rodzin zagrożonych ubóstwem lub wykluczeniem społecznym realizowane będzie z wykorzystaniem usług aktywnej integracji o charakterze społecznym, zawodowym, edukacyjnym i zdrowotnym.</a:t>
            </a:r>
          </a:p>
          <a:p>
            <a:pPr marL="447675" indent="0" algn="just" eaLnBrk="1" hangingPunct="1">
              <a:buFont typeface="Calibri" pitchFamily="34" charset="0"/>
              <a:buNone/>
            </a:pPr>
            <a:r>
              <a:rPr lang="pl-PL" sz="1600" smtClean="0"/>
              <a:t>Formy działań w zakresie integracji społecznej stanowią katalog otwarty, co oznacza że podmioty realizujące ten zakres wsparcia w pracy z bezrobotnym mogą wykorzystywać szeroki zakres działań doradczych, działań aktywizujących, zajęć warsztatowych, które będą zmieniać postawę bezrobotnych i wspomagać proces aktywizacji zawodowej realizowany przez powiatowy urząd pracy.</a:t>
            </a:r>
            <a:endParaRPr lang="pl-PL" sz="1800" smtClean="0"/>
          </a:p>
          <a:p>
            <a:pPr marL="447675" indent="0" algn="just" eaLnBrk="1" hangingPunct="1">
              <a:buFont typeface="Calibri" pitchFamily="34" charset="0"/>
              <a:buNone/>
            </a:pPr>
            <a:endParaRPr lang="pl-PL" sz="1800" smtClean="0"/>
          </a:p>
          <a:p>
            <a:pPr marL="447675" indent="0" algn="just" eaLnBrk="1" hangingPunct="1">
              <a:buFont typeface="Calibri" pitchFamily="34" charset="0"/>
              <a:buNone/>
            </a:pPr>
            <a:endParaRPr lang="pl-PL" sz="1800" smtClean="0"/>
          </a:p>
        </p:txBody>
      </p:sp>
      <p:sp>
        <p:nvSpPr>
          <p:cNvPr id="2" name="Tytuł 1"/>
          <p:cNvSpPr>
            <a:spLocks noGrp="1"/>
          </p:cNvSpPr>
          <p:nvPr>
            <p:ph type="title" idx="4294967295"/>
          </p:nvPr>
        </p:nvSpPr>
        <p:spPr>
          <a:xfrm>
            <a:off x="0" y="561975"/>
            <a:ext cx="9144000" cy="473075"/>
          </a:xfrm>
        </p:spPr>
        <p:txBody>
          <a:bodyPr rtlCol="0">
            <a:noAutofit/>
          </a:bodyPr>
          <a:lstStyle/>
          <a:p>
            <a:pPr algn="just" eaLnBrk="1" fontAlgn="auto" hangingPunct="1">
              <a:spcAft>
                <a:spcPts val="0"/>
              </a:spcAft>
              <a:defRPr/>
            </a:pPr>
            <a:r>
              <a:rPr lang="pl-PL" sz="3200" dirty="0">
                <a:solidFill>
                  <a:schemeClr val="tx1">
                    <a:lumMod val="75000"/>
                    <a:lumOff val="25000"/>
                  </a:schemeClr>
                </a:solidFill>
                <a:ea typeface="+mj-ea"/>
              </a:rPr>
              <a:t>	</a:t>
            </a:r>
            <a:r>
              <a:rPr lang="pl-PL" altLang="pl-PL" sz="2400" i="1" dirty="0"/>
              <a:t>Przykładowe zakresy konkursów RPO woj. mazowieckiego</a:t>
            </a:r>
            <a:endParaRPr lang="pl-PL" sz="3200" u="sng" dirty="0">
              <a:solidFill>
                <a:schemeClr val="tx1">
                  <a:lumMod val="75000"/>
                  <a:lumOff val="25000"/>
                </a:schemeClr>
              </a:solidFill>
              <a:ea typeface="+mj-ea"/>
            </a:endParaRPr>
          </a:p>
        </p:txBody>
      </p:sp>
      <p:pic>
        <p:nvPicPr>
          <p:cNvPr id="44035" name="Picture 5"/>
          <p:cNvPicPr>
            <a:picLocks noChangeAspect="1" noChangeArrowheads="1"/>
          </p:cNvPicPr>
          <p:nvPr/>
        </p:nvPicPr>
        <p:blipFill>
          <a:blip r:embed="rId2"/>
          <a:srcRect/>
          <a:stretch>
            <a:fillRect/>
          </a:stretch>
        </p:blipFill>
        <p:spPr bwMode="auto">
          <a:xfrm>
            <a:off x="1814513" y="60325"/>
            <a:ext cx="5438775" cy="390525"/>
          </a:xfrm>
          <a:prstGeom prst="rect">
            <a:avLst/>
          </a:prstGeom>
          <a:noFill/>
          <a:ln w="9525">
            <a:noFill/>
            <a:miter lim="800000"/>
            <a:headEnd/>
            <a:tailEnd/>
          </a:ln>
        </p:spPr>
      </p:pic>
      <p:sp>
        <p:nvSpPr>
          <p:cNvPr id="44036" name="Symbol zastępczy numeru slajdu 2"/>
          <p:cNvSpPr>
            <a:spLocks noGrp="1"/>
          </p:cNvSpPr>
          <p:nvPr>
            <p:ph type="sldNum" sz="quarter" idx="12"/>
          </p:nvPr>
        </p:nvSpPr>
        <p:spPr bwMode="auto">
          <a:noFill/>
          <a:ln>
            <a:miter lim="800000"/>
            <a:headEnd/>
            <a:tailEnd/>
          </a:ln>
        </p:spPr>
        <p:txBody>
          <a:bodyPr/>
          <a:lstStyle/>
          <a:p>
            <a:fld id="{EC40ED18-1578-484A-B34D-9C29600874DD}" type="slidenum">
              <a:rPr lang="en-US" altLang="pl-PL" smtClean="0"/>
              <a:pPr/>
              <a:t>29</a:t>
            </a:fld>
            <a:endParaRPr lang="en-US" altLang="pl-PL" smtClean="0"/>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zawartości 2"/>
          <p:cNvSpPr>
            <a:spLocks noGrp="1"/>
          </p:cNvSpPr>
          <p:nvPr>
            <p:ph idx="4294967295"/>
          </p:nvPr>
        </p:nvSpPr>
        <p:spPr>
          <a:xfrm>
            <a:off x="800100" y="1270000"/>
            <a:ext cx="7543800" cy="4022725"/>
          </a:xfrm>
        </p:spPr>
        <p:txBody>
          <a:bodyPr/>
          <a:lstStyle/>
          <a:p>
            <a:pPr algn="ctr" eaLnBrk="1" hangingPunct="1">
              <a:defRPr/>
            </a:pPr>
            <a:r>
              <a:rPr lang="pl-PL" altLang="pl-PL" sz="2400" dirty="0">
                <a:latin typeface="+mj-lt"/>
              </a:rPr>
              <a:t> </a:t>
            </a:r>
            <a:r>
              <a:rPr lang="pl-PL" altLang="pl-PL" sz="2400" i="1" dirty="0">
                <a:latin typeface="+mj-lt"/>
              </a:rPr>
              <a:t>Rewitalizacja stanowi </a:t>
            </a:r>
            <a:r>
              <a:rPr lang="pl-PL" altLang="pl-PL" sz="2400" i="1" u="sng" dirty="0">
                <a:latin typeface="+mj-lt"/>
              </a:rPr>
              <a:t>proces </a:t>
            </a:r>
          </a:p>
          <a:p>
            <a:pPr algn="ctr" eaLnBrk="1" hangingPunct="1">
              <a:defRPr/>
            </a:pPr>
            <a:r>
              <a:rPr lang="pl-PL" altLang="pl-PL" sz="2400" i="1" dirty="0">
                <a:latin typeface="+mj-lt"/>
              </a:rPr>
              <a:t>wyprowadzania ze stanu kryzysowego </a:t>
            </a:r>
            <a:r>
              <a:rPr lang="pl-PL" altLang="pl-PL" sz="2400" i="1" u="sng" dirty="0">
                <a:latin typeface="+mj-lt"/>
              </a:rPr>
              <a:t>obszarów zdegradowanych</a:t>
            </a:r>
            <a:r>
              <a:rPr lang="pl-PL" altLang="pl-PL" sz="2400" i="1" dirty="0">
                <a:latin typeface="+mj-lt"/>
              </a:rPr>
              <a:t>, </a:t>
            </a:r>
          </a:p>
          <a:p>
            <a:pPr algn="ctr" eaLnBrk="1" hangingPunct="1">
              <a:defRPr/>
            </a:pPr>
            <a:r>
              <a:rPr lang="pl-PL" altLang="pl-PL" sz="2400" i="1" dirty="0">
                <a:latin typeface="+mj-lt"/>
              </a:rPr>
              <a:t>prowadzony w sposób </a:t>
            </a:r>
            <a:r>
              <a:rPr lang="pl-PL" altLang="pl-PL" sz="2400" i="1" u="sng" dirty="0">
                <a:latin typeface="+mj-lt"/>
              </a:rPr>
              <a:t>kompleksowy</a:t>
            </a:r>
            <a:r>
              <a:rPr lang="pl-PL" altLang="pl-PL" sz="2400" i="1" dirty="0">
                <a:latin typeface="+mj-lt"/>
              </a:rPr>
              <a:t>, </a:t>
            </a:r>
          </a:p>
          <a:p>
            <a:pPr algn="ctr" eaLnBrk="1" hangingPunct="1">
              <a:defRPr/>
            </a:pPr>
            <a:r>
              <a:rPr lang="pl-PL" altLang="pl-PL" sz="2400" i="1" dirty="0">
                <a:latin typeface="+mj-lt"/>
              </a:rPr>
              <a:t>poprzez </a:t>
            </a:r>
            <a:r>
              <a:rPr lang="pl-PL" altLang="pl-PL" sz="2400" i="1" u="sng" dirty="0">
                <a:latin typeface="+mj-lt"/>
              </a:rPr>
              <a:t>zintegrowane działania </a:t>
            </a:r>
          </a:p>
          <a:p>
            <a:pPr algn="ctr" eaLnBrk="1" hangingPunct="1">
              <a:defRPr/>
            </a:pPr>
            <a:r>
              <a:rPr lang="pl-PL" altLang="pl-PL" sz="2400" i="1" u="sng" dirty="0">
                <a:latin typeface="+mj-lt"/>
              </a:rPr>
              <a:t>na rzecz</a:t>
            </a:r>
            <a:r>
              <a:rPr lang="pl-PL" altLang="pl-PL" sz="2400" i="1" dirty="0">
                <a:latin typeface="+mj-lt"/>
              </a:rPr>
              <a:t> lokalnej społeczności, przestrzeni i gospodarki, </a:t>
            </a:r>
          </a:p>
          <a:p>
            <a:pPr algn="ctr" eaLnBrk="1" hangingPunct="1">
              <a:defRPr/>
            </a:pPr>
            <a:r>
              <a:rPr lang="pl-PL" altLang="pl-PL" sz="2400" i="1" u="sng" dirty="0">
                <a:latin typeface="+mj-lt"/>
              </a:rPr>
              <a:t>skoncentrowane terytorialnie</a:t>
            </a:r>
            <a:r>
              <a:rPr lang="pl-PL" altLang="pl-PL" sz="2400" i="1" dirty="0">
                <a:latin typeface="+mj-lt"/>
              </a:rPr>
              <a:t>, </a:t>
            </a:r>
          </a:p>
          <a:p>
            <a:pPr algn="ctr" eaLnBrk="1" hangingPunct="1">
              <a:defRPr/>
            </a:pPr>
            <a:r>
              <a:rPr lang="pl-PL" altLang="pl-PL" sz="2400" i="1" dirty="0">
                <a:latin typeface="+mj-lt"/>
              </a:rPr>
              <a:t>prowadzone przez </a:t>
            </a:r>
            <a:r>
              <a:rPr lang="pl-PL" altLang="pl-PL" sz="2400" i="1" u="sng" dirty="0">
                <a:latin typeface="+mj-lt"/>
              </a:rPr>
              <a:t>interesariuszy</a:t>
            </a:r>
            <a:r>
              <a:rPr lang="pl-PL" altLang="pl-PL" sz="2400" i="1" dirty="0">
                <a:latin typeface="+mj-lt"/>
              </a:rPr>
              <a:t> rewitalizacji </a:t>
            </a:r>
          </a:p>
          <a:p>
            <a:pPr algn="ctr" eaLnBrk="1" hangingPunct="1">
              <a:defRPr/>
            </a:pPr>
            <a:r>
              <a:rPr lang="pl-PL" altLang="pl-PL" sz="2400" i="1" u="sng" dirty="0">
                <a:latin typeface="+mj-lt"/>
              </a:rPr>
              <a:t>na podstawie</a:t>
            </a:r>
            <a:r>
              <a:rPr lang="pl-PL" altLang="pl-PL" sz="2400" i="1" dirty="0">
                <a:latin typeface="+mj-lt"/>
              </a:rPr>
              <a:t> gminnego programu rewitalizacji.</a:t>
            </a:r>
          </a:p>
          <a:p>
            <a:pPr algn="r" eaLnBrk="1" hangingPunct="1">
              <a:defRPr/>
            </a:pPr>
            <a:r>
              <a:rPr lang="pl-PL" altLang="pl-PL" sz="1400" i="1" dirty="0">
                <a:latin typeface="+mj-lt"/>
              </a:rPr>
              <a:t>Ustawa o rewitalizacji z dn. 9.10.2015.</a:t>
            </a:r>
            <a:endParaRPr lang="pl-PL" altLang="pl-PL" i="1" dirty="0">
              <a:latin typeface="+mj-lt"/>
            </a:endParaRPr>
          </a:p>
        </p:txBody>
      </p:sp>
      <p:sp>
        <p:nvSpPr>
          <p:cNvPr id="2" name="Tytuł 1"/>
          <p:cNvSpPr>
            <a:spLocks noGrp="1"/>
          </p:cNvSpPr>
          <p:nvPr>
            <p:ph type="title" idx="4294967295"/>
          </p:nvPr>
        </p:nvSpPr>
        <p:spPr>
          <a:xfrm>
            <a:off x="0" y="0"/>
            <a:ext cx="9144000" cy="923925"/>
          </a:xfrm>
        </p:spPr>
        <p:txBody>
          <a:bodyPr rtlCol="0"/>
          <a:lstStyle/>
          <a:p>
            <a:pPr eaLnBrk="1" fontAlgn="auto" hangingPunct="1">
              <a:spcAft>
                <a:spcPts val="0"/>
              </a:spcAft>
              <a:defRPr/>
            </a:pPr>
            <a:r>
              <a:rPr lang="pl-PL" dirty="0">
                <a:solidFill>
                  <a:schemeClr val="tx1">
                    <a:lumMod val="75000"/>
                    <a:lumOff val="25000"/>
                  </a:schemeClr>
                </a:solidFill>
                <a:ea typeface="+mj-ea"/>
              </a:rPr>
              <a:t>	</a:t>
            </a:r>
            <a:r>
              <a:rPr lang="pl-PL" u="sng" dirty="0">
                <a:solidFill>
                  <a:schemeClr val="tx1">
                    <a:lumMod val="75000"/>
                    <a:lumOff val="25000"/>
                  </a:schemeClr>
                </a:solidFill>
                <a:ea typeface="+mj-ea"/>
              </a:rPr>
              <a:t>Czym jest rewitalizacja?</a:t>
            </a:r>
          </a:p>
        </p:txBody>
      </p:sp>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zawartości 2"/>
          <p:cNvSpPr>
            <a:spLocks noGrp="1"/>
          </p:cNvSpPr>
          <p:nvPr>
            <p:ph idx="4294967295"/>
          </p:nvPr>
        </p:nvSpPr>
        <p:spPr>
          <a:xfrm>
            <a:off x="800100" y="1050925"/>
            <a:ext cx="7543800" cy="4973638"/>
          </a:xfrm>
        </p:spPr>
        <p:txBody>
          <a:bodyPr>
            <a:noAutofit/>
          </a:bodyPr>
          <a:lstStyle/>
          <a:p>
            <a:pPr marL="447675" indent="0" algn="just" eaLnBrk="1" hangingPunct="1">
              <a:buFont typeface="Calibri" pitchFamily="34" charset="0"/>
              <a:buNone/>
              <a:defRPr/>
            </a:pPr>
            <a:r>
              <a:rPr lang="pl-PL" sz="1800" b="1" dirty="0"/>
              <a:t>Oś priorytetowa 9 </a:t>
            </a:r>
            <a:r>
              <a:rPr lang="pl-PL" sz="1800" dirty="0"/>
              <a:t>Wspieranie włączenia społecznego i walka z ubóstwem</a:t>
            </a:r>
          </a:p>
          <a:p>
            <a:pPr marL="447675" indent="0" algn="just" eaLnBrk="1" hangingPunct="1">
              <a:buFont typeface="Calibri" pitchFamily="34" charset="0"/>
              <a:buNone/>
              <a:defRPr/>
            </a:pPr>
            <a:r>
              <a:rPr lang="pl-PL" sz="1600" b="1" dirty="0"/>
              <a:t>Działanie 9.1</a:t>
            </a:r>
          </a:p>
          <a:p>
            <a:pPr marL="447675" indent="0" algn="just" eaLnBrk="1" hangingPunct="1">
              <a:buFont typeface="Calibri" pitchFamily="34" charset="0"/>
              <a:buNone/>
              <a:defRPr/>
            </a:pPr>
            <a:r>
              <a:rPr lang="pl-PL" sz="1600" b="1" dirty="0"/>
              <a:t>Aktywizacja społeczno-zawodowa osób wykluczonych i przeciwdziałanie wykluczeniu społecznemu</a:t>
            </a:r>
          </a:p>
          <a:p>
            <a:pPr marL="447675" indent="0" algn="just" eaLnBrk="1" hangingPunct="1">
              <a:buFont typeface="Calibri" pitchFamily="34" charset="0"/>
              <a:buNone/>
              <a:defRPr/>
            </a:pPr>
            <a:r>
              <a:rPr lang="pl-PL" sz="1800" dirty="0"/>
              <a:t>W projektach realizowanych przez OPS i PCPR możliwe będzie korzystanie z szerokiego zakresu instrumentów  aktywnej integracji , w zależności od indywidualnych potrzeb osób i rodzin objętych wsparciem. Mogą to być, m.in. </a:t>
            </a:r>
          </a:p>
          <a:p>
            <a:pPr marL="733425" indent="-285750" algn="just" eaLnBrk="1" hangingPunct="1">
              <a:buFont typeface="Wingdings" panose="05000000000000000000" pitchFamily="2" charset="2"/>
              <a:buChar char="§"/>
              <a:defRPr/>
            </a:pPr>
            <a:r>
              <a:rPr lang="pl-PL" sz="1800" dirty="0"/>
              <a:t>diagnoza indywidualnych potrzeb i potencjałów uczestników projektu ;</a:t>
            </a:r>
          </a:p>
          <a:p>
            <a:pPr marL="733425" indent="-285750" algn="just" eaLnBrk="1" hangingPunct="1">
              <a:buFont typeface="Wingdings" panose="05000000000000000000" pitchFamily="2" charset="2"/>
              <a:buChar char="§"/>
              <a:defRPr/>
            </a:pPr>
            <a:r>
              <a:rPr lang="pl-PL" sz="1800" dirty="0"/>
              <a:t>praca socjalna; </a:t>
            </a:r>
          </a:p>
          <a:p>
            <a:pPr marL="733425" indent="-285750" algn="just" eaLnBrk="1" hangingPunct="1">
              <a:buFont typeface="Wingdings" panose="05000000000000000000" pitchFamily="2" charset="2"/>
              <a:buChar char="§"/>
              <a:defRPr/>
            </a:pPr>
            <a:r>
              <a:rPr lang="pl-PL" sz="1800" dirty="0"/>
              <a:t>usługi asystenckie, w tym m.in. usługi asystenta osoby niepełnosprawnej, asystenta rodziny, asystenta osoby bezdomnej w procesie wychodzenia z bezdomności;</a:t>
            </a:r>
          </a:p>
          <a:p>
            <a:pPr marL="733425" indent="-285750" algn="just" eaLnBrk="1" hangingPunct="1">
              <a:buFont typeface="Wingdings" panose="05000000000000000000" pitchFamily="2" charset="2"/>
              <a:buChar char="§"/>
              <a:defRPr/>
            </a:pPr>
            <a:r>
              <a:rPr lang="pl-PL" sz="1800" dirty="0"/>
              <a:t>inicjatywy przygotowujące do podjęcia zatrudnienia (m.in. staże, praktyki zawodowe);</a:t>
            </a:r>
          </a:p>
          <a:p>
            <a:pPr marL="447675" indent="0" algn="just" eaLnBrk="1" hangingPunct="1">
              <a:buFont typeface="Calibri" pitchFamily="34" charset="0"/>
              <a:buNone/>
              <a:defRPr/>
            </a:pPr>
            <a:endParaRPr lang="pl-PL" sz="1800" dirty="0"/>
          </a:p>
          <a:p>
            <a:pPr marL="447675" indent="0" algn="just" eaLnBrk="1" hangingPunct="1">
              <a:buFont typeface="Calibri" pitchFamily="34" charset="0"/>
              <a:buNone/>
              <a:defRPr/>
            </a:pPr>
            <a:endParaRPr lang="pl-PL" sz="1800" dirty="0"/>
          </a:p>
        </p:txBody>
      </p:sp>
      <p:sp>
        <p:nvSpPr>
          <p:cNvPr id="2" name="Tytuł 1"/>
          <p:cNvSpPr>
            <a:spLocks noGrp="1"/>
          </p:cNvSpPr>
          <p:nvPr>
            <p:ph type="title" idx="4294967295"/>
          </p:nvPr>
        </p:nvSpPr>
        <p:spPr>
          <a:xfrm>
            <a:off x="0" y="561975"/>
            <a:ext cx="9144000" cy="473075"/>
          </a:xfrm>
        </p:spPr>
        <p:txBody>
          <a:bodyPr rtlCol="0">
            <a:noAutofit/>
          </a:bodyPr>
          <a:lstStyle/>
          <a:p>
            <a:pPr algn="just" eaLnBrk="1" fontAlgn="auto" hangingPunct="1">
              <a:spcAft>
                <a:spcPts val="0"/>
              </a:spcAft>
              <a:defRPr/>
            </a:pPr>
            <a:r>
              <a:rPr lang="pl-PL" sz="3200" dirty="0">
                <a:solidFill>
                  <a:schemeClr val="tx1">
                    <a:lumMod val="75000"/>
                    <a:lumOff val="25000"/>
                  </a:schemeClr>
                </a:solidFill>
                <a:ea typeface="+mj-ea"/>
              </a:rPr>
              <a:t>	</a:t>
            </a:r>
            <a:r>
              <a:rPr lang="pl-PL" altLang="pl-PL" sz="2400" i="1" dirty="0"/>
              <a:t>Przykładowe zakresy konkursów RPO woj. mazowieckiego</a:t>
            </a:r>
            <a:endParaRPr lang="pl-PL" sz="3200" u="sng" dirty="0">
              <a:solidFill>
                <a:schemeClr val="tx1">
                  <a:lumMod val="75000"/>
                  <a:lumOff val="25000"/>
                </a:schemeClr>
              </a:solidFill>
              <a:ea typeface="+mj-ea"/>
            </a:endParaRPr>
          </a:p>
        </p:txBody>
      </p:sp>
      <p:pic>
        <p:nvPicPr>
          <p:cNvPr id="45059" name="Picture 5"/>
          <p:cNvPicPr>
            <a:picLocks noChangeAspect="1" noChangeArrowheads="1"/>
          </p:cNvPicPr>
          <p:nvPr/>
        </p:nvPicPr>
        <p:blipFill>
          <a:blip r:embed="rId2"/>
          <a:srcRect/>
          <a:stretch>
            <a:fillRect/>
          </a:stretch>
        </p:blipFill>
        <p:spPr bwMode="auto">
          <a:xfrm>
            <a:off x="1814513" y="60325"/>
            <a:ext cx="5438775" cy="390525"/>
          </a:xfrm>
          <a:prstGeom prst="rect">
            <a:avLst/>
          </a:prstGeom>
          <a:noFill/>
          <a:ln w="9525">
            <a:noFill/>
            <a:miter lim="800000"/>
            <a:headEnd/>
            <a:tailEnd/>
          </a:ln>
        </p:spPr>
      </p:pic>
      <p:sp>
        <p:nvSpPr>
          <p:cNvPr id="45060" name="Symbol zastępczy numeru slajdu 2"/>
          <p:cNvSpPr>
            <a:spLocks noGrp="1"/>
          </p:cNvSpPr>
          <p:nvPr>
            <p:ph type="sldNum" sz="quarter" idx="12"/>
          </p:nvPr>
        </p:nvSpPr>
        <p:spPr bwMode="auto">
          <a:noFill/>
          <a:ln>
            <a:miter lim="800000"/>
            <a:headEnd/>
            <a:tailEnd/>
          </a:ln>
        </p:spPr>
        <p:txBody>
          <a:bodyPr/>
          <a:lstStyle/>
          <a:p>
            <a:fld id="{8813F761-3AA6-4223-8C22-A97AA1A6BDD1}" type="slidenum">
              <a:rPr lang="en-US" altLang="pl-PL" smtClean="0"/>
              <a:pPr/>
              <a:t>30</a:t>
            </a:fld>
            <a:endParaRPr lang="en-US" altLang="pl-PL" smtClean="0"/>
          </a:p>
        </p:txBody>
      </p:sp>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zawartości 2"/>
          <p:cNvSpPr>
            <a:spLocks noGrp="1"/>
          </p:cNvSpPr>
          <p:nvPr>
            <p:ph idx="4294967295"/>
          </p:nvPr>
        </p:nvSpPr>
        <p:spPr>
          <a:xfrm>
            <a:off x="800100" y="1050925"/>
            <a:ext cx="7543800" cy="4973638"/>
          </a:xfrm>
        </p:spPr>
        <p:txBody>
          <a:bodyPr>
            <a:noAutofit/>
          </a:bodyPr>
          <a:lstStyle/>
          <a:p>
            <a:pPr marL="447675" indent="0" algn="just" eaLnBrk="1" hangingPunct="1">
              <a:buFont typeface="Calibri" pitchFamily="34" charset="0"/>
              <a:buNone/>
              <a:defRPr/>
            </a:pPr>
            <a:r>
              <a:rPr lang="pl-PL" sz="1800" b="1" dirty="0"/>
              <a:t>Oś priorytetowa 9 </a:t>
            </a:r>
            <a:r>
              <a:rPr lang="pl-PL" sz="1800" dirty="0"/>
              <a:t>Wspieranie włączenia społecznego i walka z ubóstwem</a:t>
            </a:r>
          </a:p>
          <a:p>
            <a:pPr marL="447675" indent="0" algn="just" eaLnBrk="1" hangingPunct="1">
              <a:buFont typeface="Calibri" pitchFamily="34" charset="0"/>
              <a:buNone/>
              <a:defRPr/>
            </a:pPr>
            <a:r>
              <a:rPr lang="pl-PL" sz="1600" b="1" dirty="0"/>
              <a:t>Działanie 9.1</a:t>
            </a:r>
          </a:p>
          <a:p>
            <a:pPr marL="447675" indent="0" algn="just" eaLnBrk="1" hangingPunct="1">
              <a:buFont typeface="Calibri" pitchFamily="34" charset="0"/>
              <a:buNone/>
              <a:defRPr/>
            </a:pPr>
            <a:r>
              <a:rPr lang="pl-PL" sz="1600" b="1" dirty="0"/>
              <a:t>Aktywizacja społeczno-zawodowa osób wykluczonych i przeciwdziałanie wykluczeniu społecznemu</a:t>
            </a:r>
          </a:p>
          <a:p>
            <a:pPr marL="447675" indent="0" algn="just" eaLnBrk="1" hangingPunct="1">
              <a:buFont typeface="Calibri" pitchFamily="34" charset="0"/>
              <a:buNone/>
              <a:defRPr/>
            </a:pPr>
            <a:r>
              <a:rPr lang="pl-PL" sz="1800" dirty="0"/>
              <a:t>W projektach realizowanych przez OPS i PCPR możliwe będzie korzystanie z szerokiego zakresu instrumentów  aktywnej integracji , w zależności od indywidualnych potrzeb osób i rodzin objętych wsparciem. Mogą to być, m.in. </a:t>
            </a:r>
          </a:p>
          <a:p>
            <a:pPr marL="733425" indent="-285750" algn="just" eaLnBrk="1" hangingPunct="1">
              <a:buFont typeface="Wingdings" panose="05000000000000000000" pitchFamily="2" charset="2"/>
              <a:buChar char="§"/>
              <a:defRPr/>
            </a:pPr>
            <a:r>
              <a:rPr lang="pl-PL" sz="1800" dirty="0"/>
              <a:t>subsydiowane zatrudnienie, zajęcia reintegracji zawodowej u pracodawcy;</a:t>
            </a:r>
          </a:p>
          <a:p>
            <a:pPr marL="733425" indent="-285750" algn="just" eaLnBrk="1" hangingPunct="1">
              <a:buFont typeface="Wingdings" panose="05000000000000000000" pitchFamily="2" charset="2"/>
              <a:buChar char="§"/>
              <a:defRPr/>
            </a:pPr>
            <a:r>
              <a:rPr lang="pl-PL" sz="1800" dirty="0"/>
              <a:t>zatrudnienie wspierane, wspomagane, usługi trenera zatrudnienia wspieranego;</a:t>
            </a:r>
          </a:p>
          <a:p>
            <a:pPr marL="733425" indent="-285750" algn="just" eaLnBrk="1" hangingPunct="1">
              <a:buFont typeface="Wingdings" panose="05000000000000000000" pitchFamily="2" charset="2"/>
              <a:buChar char="§"/>
              <a:defRPr/>
            </a:pPr>
            <a:r>
              <a:rPr lang="pl-PL" sz="1800" dirty="0"/>
              <a:t>poradnictwo psychologiczne i psychospołeczne, poradnictwo prawne i obywatelskie;</a:t>
            </a:r>
          </a:p>
          <a:p>
            <a:pPr marL="733425" indent="-285750" algn="just" eaLnBrk="1" hangingPunct="1">
              <a:buFont typeface="Wingdings" panose="05000000000000000000" pitchFamily="2" charset="2"/>
              <a:buChar char="§"/>
              <a:defRPr/>
            </a:pPr>
            <a:r>
              <a:rPr lang="pl-PL" sz="1800" dirty="0"/>
              <a:t>trening kompetencji i umiejętności społecznych;</a:t>
            </a:r>
          </a:p>
          <a:p>
            <a:pPr marL="447675" indent="0" algn="just" eaLnBrk="1" hangingPunct="1">
              <a:buFont typeface="Calibri" pitchFamily="34" charset="0"/>
              <a:buNone/>
              <a:defRPr/>
            </a:pPr>
            <a:endParaRPr lang="pl-PL" sz="1800" dirty="0"/>
          </a:p>
          <a:p>
            <a:pPr marL="447675" indent="0" algn="just" eaLnBrk="1" hangingPunct="1">
              <a:buFont typeface="Calibri" pitchFamily="34" charset="0"/>
              <a:buNone/>
              <a:defRPr/>
            </a:pPr>
            <a:endParaRPr lang="pl-PL" sz="1800" dirty="0"/>
          </a:p>
        </p:txBody>
      </p:sp>
      <p:sp>
        <p:nvSpPr>
          <p:cNvPr id="2" name="Tytuł 1"/>
          <p:cNvSpPr>
            <a:spLocks noGrp="1"/>
          </p:cNvSpPr>
          <p:nvPr>
            <p:ph type="title" idx="4294967295"/>
          </p:nvPr>
        </p:nvSpPr>
        <p:spPr>
          <a:xfrm>
            <a:off x="0" y="561975"/>
            <a:ext cx="9144000" cy="473075"/>
          </a:xfrm>
        </p:spPr>
        <p:txBody>
          <a:bodyPr rtlCol="0">
            <a:noAutofit/>
          </a:bodyPr>
          <a:lstStyle/>
          <a:p>
            <a:pPr algn="just" eaLnBrk="1" fontAlgn="auto" hangingPunct="1">
              <a:spcAft>
                <a:spcPts val="0"/>
              </a:spcAft>
              <a:defRPr/>
            </a:pPr>
            <a:r>
              <a:rPr lang="pl-PL" sz="3200" dirty="0">
                <a:solidFill>
                  <a:schemeClr val="tx1">
                    <a:lumMod val="75000"/>
                    <a:lumOff val="25000"/>
                  </a:schemeClr>
                </a:solidFill>
                <a:ea typeface="+mj-ea"/>
              </a:rPr>
              <a:t>	</a:t>
            </a:r>
            <a:r>
              <a:rPr lang="pl-PL" altLang="pl-PL" sz="2400" i="1" dirty="0"/>
              <a:t>Przykładowe zakresy konkursów RPO woj. mazowieckiego</a:t>
            </a:r>
            <a:endParaRPr lang="pl-PL" sz="3200" u="sng" dirty="0">
              <a:solidFill>
                <a:schemeClr val="tx1">
                  <a:lumMod val="75000"/>
                  <a:lumOff val="25000"/>
                </a:schemeClr>
              </a:solidFill>
              <a:ea typeface="+mj-ea"/>
            </a:endParaRPr>
          </a:p>
        </p:txBody>
      </p:sp>
      <p:pic>
        <p:nvPicPr>
          <p:cNvPr id="46083" name="Picture 5"/>
          <p:cNvPicPr>
            <a:picLocks noChangeAspect="1" noChangeArrowheads="1"/>
          </p:cNvPicPr>
          <p:nvPr/>
        </p:nvPicPr>
        <p:blipFill>
          <a:blip r:embed="rId2"/>
          <a:srcRect/>
          <a:stretch>
            <a:fillRect/>
          </a:stretch>
        </p:blipFill>
        <p:spPr bwMode="auto">
          <a:xfrm>
            <a:off x="1814513" y="60325"/>
            <a:ext cx="5438775" cy="390525"/>
          </a:xfrm>
          <a:prstGeom prst="rect">
            <a:avLst/>
          </a:prstGeom>
          <a:noFill/>
          <a:ln w="9525">
            <a:noFill/>
            <a:miter lim="800000"/>
            <a:headEnd/>
            <a:tailEnd/>
          </a:ln>
        </p:spPr>
      </p:pic>
      <p:sp>
        <p:nvSpPr>
          <p:cNvPr id="46084" name="Symbol zastępczy numeru slajdu 2"/>
          <p:cNvSpPr>
            <a:spLocks noGrp="1"/>
          </p:cNvSpPr>
          <p:nvPr>
            <p:ph type="sldNum" sz="quarter" idx="12"/>
          </p:nvPr>
        </p:nvSpPr>
        <p:spPr bwMode="auto">
          <a:noFill/>
          <a:ln>
            <a:miter lim="800000"/>
            <a:headEnd/>
            <a:tailEnd/>
          </a:ln>
        </p:spPr>
        <p:txBody>
          <a:bodyPr/>
          <a:lstStyle/>
          <a:p>
            <a:fld id="{EF863FEB-17A7-422D-A8C5-0AC14C0A7357}" type="slidenum">
              <a:rPr lang="en-US" altLang="pl-PL" smtClean="0"/>
              <a:pPr/>
              <a:t>31</a:t>
            </a:fld>
            <a:endParaRPr lang="en-US" altLang="pl-PL" smtClean="0"/>
          </a:p>
        </p:txBody>
      </p:sp>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zawartości 2"/>
          <p:cNvSpPr>
            <a:spLocks noGrp="1"/>
          </p:cNvSpPr>
          <p:nvPr>
            <p:ph idx="4294967295"/>
          </p:nvPr>
        </p:nvSpPr>
        <p:spPr>
          <a:xfrm>
            <a:off x="800100" y="1050925"/>
            <a:ext cx="7543800" cy="4973638"/>
          </a:xfrm>
        </p:spPr>
        <p:txBody>
          <a:bodyPr>
            <a:noAutofit/>
          </a:bodyPr>
          <a:lstStyle/>
          <a:p>
            <a:pPr marL="447675" indent="0" algn="just" eaLnBrk="1" hangingPunct="1">
              <a:buFont typeface="Calibri" pitchFamily="34" charset="0"/>
              <a:buNone/>
              <a:defRPr/>
            </a:pPr>
            <a:r>
              <a:rPr lang="pl-PL" sz="1800" b="1" dirty="0"/>
              <a:t>Oś priorytetowa 9 </a:t>
            </a:r>
            <a:r>
              <a:rPr lang="pl-PL" sz="1800" dirty="0"/>
              <a:t>Wspieranie włączenia społecznego i walka z ubóstwem</a:t>
            </a:r>
          </a:p>
          <a:p>
            <a:pPr marL="447675" indent="0" algn="just" eaLnBrk="1" hangingPunct="1">
              <a:buFont typeface="Calibri" pitchFamily="34" charset="0"/>
              <a:buNone/>
              <a:defRPr/>
            </a:pPr>
            <a:r>
              <a:rPr lang="pl-PL" sz="1600" b="1" dirty="0"/>
              <a:t>Działanie 9.1</a:t>
            </a:r>
          </a:p>
          <a:p>
            <a:pPr marL="447675" indent="0" algn="just" eaLnBrk="1" hangingPunct="1">
              <a:buFont typeface="Calibri" pitchFamily="34" charset="0"/>
              <a:buNone/>
              <a:defRPr/>
            </a:pPr>
            <a:r>
              <a:rPr lang="pl-PL" sz="1600" b="1" dirty="0"/>
              <a:t>Aktywizacja społeczno-zawodowa osób wykluczonych i przeciwdziałanie wykluczeniu społecznemu</a:t>
            </a:r>
          </a:p>
          <a:p>
            <a:pPr marL="447675" indent="0" algn="just" eaLnBrk="1" hangingPunct="1">
              <a:buFont typeface="Calibri" pitchFamily="34" charset="0"/>
              <a:buNone/>
              <a:defRPr/>
            </a:pPr>
            <a:r>
              <a:rPr lang="pl-PL" sz="1800" dirty="0"/>
              <a:t>W projektach realizowanych przez OPS i PCPR możliwe będzie korzystanie z szerokiego zakresu instrumentów  aktywnej integracji , w zależności od indywidualnych potrzeb osób i rodzin objętych wsparciem. Mogą to być, m.in. </a:t>
            </a:r>
          </a:p>
          <a:p>
            <a:pPr marL="733425" indent="-285750" algn="just" eaLnBrk="1" hangingPunct="1">
              <a:buFont typeface="Wingdings" panose="05000000000000000000" pitchFamily="2" charset="2"/>
              <a:buChar char="§"/>
              <a:defRPr/>
            </a:pPr>
            <a:r>
              <a:rPr lang="pl-PL" sz="1800" dirty="0"/>
              <a:t>poradnictwo zawodowe;</a:t>
            </a:r>
          </a:p>
          <a:p>
            <a:pPr marL="733425" indent="-285750" algn="just" eaLnBrk="1" hangingPunct="1">
              <a:buFont typeface="Wingdings" panose="05000000000000000000" pitchFamily="2" charset="2"/>
              <a:buChar char="§"/>
              <a:defRPr/>
            </a:pPr>
            <a:r>
              <a:rPr lang="pl-PL" sz="1800" dirty="0"/>
              <a:t>pośrednictwo pracy; </a:t>
            </a:r>
          </a:p>
          <a:p>
            <a:pPr marL="733425" indent="-285750" algn="just" eaLnBrk="1" hangingPunct="1">
              <a:buFont typeface="Wingdings" panose="05000000000000000000" pitchFamily="2" charset="2"/>
              <a:buChar char="§"/>
              <a:defRPr/>
            </a:pPr>
            <a:r>
              <a:rPr lang="pl-PL" sz="1800" dirty="0"/>
              <a:t>kursy i szkolenia umożliwiające nabycie, podniesienie lub zmianę kwalifikacji;</a:t>
            </a:r>
          </a:p>
          <a:p>
            <a:pPr marL="447675" indent="0" algn="just" eaLnBrk="1" hangingPunct="1">
              <a:buFont typeface="Calibri" pitchFamily="34" charset="0"/>
              <a:buNone/>
              <a:defRPr/>
            </a:pPr>
            <a:endParaRPr lang="pl-PL" sz="1800" dirty="0"/>
          </a:p>
          <a:p>
            <a:pPr marL="447675" indent="0" algn="just" eaLnBrk="1" hangingPunct="1">
              <a:buFont typeface="Calibri" pitchFamily="34" charset="0"/>
              <a:buNone/>
              <a:defRPr/>
            </a:pPr>
            <a:endParaRPr lang="pl-PL" sz="1800" dirty="0"/>
          </a:p>
        </p:txBody>
      </p:sp>
      <p:sp>
        <p:nvSpPr>
          <p:cNvPr id="2" name="Tytuł 1"/>
          <p:cNvSpPr>
            <a:spLocks noGrp="1"/>
          </p:cNvSpPr>
          <p:nvPr>
            <p:ph type="title" idx="4294967295"/>
          </p:nvPr>
        </p:nvSpPr>
        <p:spPr>
          <a:xfrm>
            <a:off x="0" y="561975"/>
            <a:ext cx="9144000" cy="473075"/>
          </a:xfrm>
        </p:spPr>
        <p:txBody>
          <a:bodyPr rtlCol="0">
            <a:noAutofit/>
          </a:bodyPr>
          <a:lstStyle/>
          <a:p>
            <a:pPr algn="just" eaLnBrk="1" fontAlgn="auto" hangingPunct="1">
              <a:spcAft>
                <a:spcPts val="0"/>
              </a:spcAft>
              <a:defRPr/>
            </a:pPr>
            <a:r>
              <a:rPr lang="pl-PL" sz="3200" dirty="0">
                <a:solidFill>
                  <a:schemeClr val="tx1">
                    <a:lumMod val="75000"/>
                    <a:lumOff val="25000"/>
                  </a:schemeClr>
                </a:solidFill>
                <a:ea typeface="+mj-ea"/>
              </a:rPr>
              <a:t>	</a:t>
            </a:r>
            <a:r>
              <a:rPr lang="pl-PL" altLang="pl-PL" sz="2400" i="1" dirty="0"/>
              <a:t>Przykładowe zakresy konkursów RPO woj. mazowieckiego</a:t>
            </a:r>
            <a:endParaRPr lang="pl-PL" sz="3200" u="sng" dirty="0">
              <a:solidFill>
                <a:schemeClr val="tx1">
                  <a:lumMod val="75000"/>
                  <a:lumOff val="25000"/>
                </a:schemeClr>
              </a:solidFill>
              <a:ea typeface="+mj-ea"/>
            </a:endParaRPr>
          </a:p>
        </p:txBody>
      </p:sp>
      <p:pic>
        <p:nvPicPr>
          <p:cNvPr id="47107" name="Picture 5"/>
          <p:cNvPicPr>
            <a:picLocks noChangeAspect="1" noChangeArrowheads="1"/>
          </p:cNvPicPr>
          <p:nvPr/>
        </p:nvPicPr>
        <p:blipFill>
          <a:blip r:embed="rId2"/>
          <a:srcRect/>
          <a:stretch>
            <a:fillRect/>
          </a:stretch>
        </p:blipFill>
        <p:spPr bwMode="auto">
          <a:xfrm>
            <a:off x="1814513" y="60325"/>
            <a:ext cx="5438775" cy="390525"/>
          </a:xfrm>
          <a:prstGeom prst="rect">
            <a:avLst/>
          </a:prstGeom>
          <a:noFill/>
          <a:ln w="9525">
            <a:noFill/>
            <a:miter lim="800000"/>
            <a:headEnd/>
            <a:tailEnd/>
          </a:ln>
        </p:spPr>
      </p:pic>
      <p:sp>
        <p:nvSpPr>
          <p:cNvPr id="47108" name="Symbol zastępczy numeru slajdu 2"/>
          <p:cNvSpPr>
            <a:spLocks noGrp="1"/>
          </p:cNvSpPr>
          <p:nvPr>
            <p:ph type="sldNum" sz="quarter" idx="12"/>
          </p:nvPr>
        </p:nvSpPr>
        <p:spPr bwMode="auto">
          <a:noFill/>
          <a:ln>
            <a:miter lim="800000"/>
            <a:headEnd/>
            <a:tailEnd/>
          </a:ln>
        </p:spPr>
        <p:txBody>
          <a:bodyPr/>
          <a:lstStyle/>
          <a:p>
            <a:fld id="{324E2521-6CAB-4E3F-94B8-25A110D05FA1}" type="slidenum">
              <a:rPr lang="en-US" altLang="pl-PL" smtClean="0"/>
              <a:pPr/>
              <a:t>32</a:t>
            </a:fld>
            <a:endParaRPr lang="en-US" altLang="pl-PL" smtClean="0"/>
          </a:p>
        </p:txBody>
      </p:sp>
    </p:spTree>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zawartości 2"/>
          <p:cNvSpPr>
            <a:spLocks noGrp="1"/>
          </p:cNvSpPr>
          <p:nvPr>
            <p:ph idx="4294967295"/>
          </p:nvPr>
        </p:nvSpPr>
        <p:spPr>
          <a:xfrm>
            <a:off x="800100" y="1050925"/>
            <a:ext cx="7543800" cy="4973638"/>
          </a:xfrm>
        </p:spPr>
        <p:txBody>
          <a:bodyPr>
            <a:noAutofit/>
          </a:bodyPr>
          <a:lstStyle/>
          <a:p>
            <a:pPr marL="447675" indent="0" algn="just" eaLnBrk="1" hangingPunct="1">
              <a:buFont typeface="Calibri" pitchFamily="34" charset="0"/>
              <a:buNone/>
              <a:defRPr/>
            </a:pPr>
            <a:r>
              <a:rPr lang="pl-PL" sz="1800" b="1" dirty="0"/>
              <a:t>Oś priorytetowa 9 </a:t>
            </a:r>
            <a:r>
              <a:rPr lang="pl-PL" sz="1800" dirty="0"/>
              <a:t>Wspieranie włączenia społecznego i walka z ubóstwem</a:t>
            </a:r>
          </a:p>
          <a:p>
            <a:pPr marL="447675" indent="0" algn="just" eaLnBrk="1" hangingPunct="1">
              <a:buFont typeface="Calibri" pitchFamily="34" charset="0"/>
              <a:buNone/>
              <a:defRPr/>
            </a:pPr>
            <a:r>
              <a:rPr lang="pl-PL" sz="1600" b="1" dirty="0"/>
              <a:t>Działanie 9.1</a:t>
            </a:r>
          </a:p>
          <a:p>
            <a:pPr marL="447675" indent="0" algn="just" eaLnBrk="1" hangingPunct="1">
              <a:buFont typeface="Calibri" pitchFamily="34" charset="0"/>
              <a:buNone/>
              <a:defRPr/>
            </a:pPr>
            <a:r>
              <a:rPr lang="pl-PL" sz="1600" b="1" dirty="0"/>
              <a:t>Aktywizacja społeczno-zawodowa osób wykluczonych i przeciwdziałanie wykluczeniu społecznemu</a:t>
            </a:r>
          </a:p>
          <a:p>
            <a:pPr marL="447675" indent="0" algn="just" eaLnBrk="1" hangingPunct="1">
              <a:buFont typeface="Calibri" pitchFamily="34" charset="0"/>
              <a:buNone/>
              <a:defRPr/>
            </a:pPr>
            <a:r>
              <a:rPr lang="pl-PL" sz="1800" dirty="0"/>
              <a:t>W projektach realizowanych przez OPS i PCPR możliwe będzie korzystanie z szerokiego zakresu instrumentów  aktywnej integracji , w zależności od indywidualnych potrzeb osób i rodzin objętych wsparciem. Mogą to być, m.in. </a:t>
            </a:r>
          </a:p>
          <a:p>
            <a:pPr marL="733425" indent="-285750" algn="just" eaLnBrk="1" hangingPunct="1">
              <a:buFont typeface="Wingdings" panose="05000000000000000000" pitchFamily="2" charset="2"/>
              <a:buChar char="§"/>
              <a:defRPr/>
            </a:pPr>
            <a:r>
              <a:rPr lang="pl-PL" sz="1800" dirty="0"/>
              <a:t>finansowanie zajęć szkolnych związanych z uzupełnieniem wykształcenia na poziomie podstawowym, gimnazjalnym, ponadgimnazjalnym lub policealnym;</a:t>
            </a:r>
          </a:p>
          <a:p>
            <a:pPr marL="733425" indent="-285750" algn="just" eaLnBrk="1" hangingPunct="1">
              <a:buFont typeface="Wingdings" panose="05000000000000000000" pitchFamily="2" charset="2"/>
              <a:buChar char="§"/>
              <a:defRPr/>
            </a:pPr>
            <a:r>
              <a:rPr lang="pl-PL" sz="1800" dirty="0"/>
              <a:t>pomoc dla otoczenia osób zagrożonych ubóstwem lub wykluczeniem społecznym wzmacniająca lub odbudowująca naturalne systemy wsparcia, takie jak rodzina i lokalna społeczność, obejmujące np.: mediacje, terapie rodzinne, poradnictwo rodzinne.</a:t>
            </a:r>
          </a:p>
          <a:p>
            <a:pPr marL="447675" indent="0" algn="just" eaLnBrk="1" hangingPunct="1">
              <a:buFont typeface="Calibri" pitchFamily="34" charset="0"/>
              <a:buNone/>
              <a:defRPr/>
            </a:pPr>
            <a:endParaRPr lang="pl-PL" sz="1800" dirty="0"/>
          </a:p>
          <a:p>
            <a:pPr marL="447675" indent="0" algn="just" eaLnBrk="1" hangingPunct="1">
              <a:buFont typeface="Calibri" pitchFamily="34" charset="0"/>
              <a:buNone/>
              <a:defRPr/>
            </a:pPr>
            <a:endParaRPr lang="pl-PL" sz="1800" dirty="0"/>
          </a:p>
        </p:txBody>
      </p:sp>
      <p:sp>
        <p:nvSpPr>
          <p:cNvPr id="2" name="Tytuł 1"/>
          <p:cNvSpPr>
            <a:spLocks noGrp="1"/>
          </p:cNvSpPr>
          <p:nvPr>
            <p:ph type="title" idx="4294967295"/>
          </p:nvPr>
        </p:nvSpPr>
        <p:spPr>
          <a:xfrm>
            <a:off x="0" y="561975"/>
            <a:ext cx="9144000" cy="473075"/>
          </a:xfrm>
        </p:spPr>
        <p:txBody>
          <a:bodyPr rtlCol="0">
            <a:noAutofit/>
          </a:bodyPr>
          <a:lstStyle/>
          <a:p>
            <a:pPr algn="just" eaLnBrk="1" fontAlgn="auto" hangingPunct="1">
              <a:spcAft>
                <a:spcPts val="0"/>
              </a:spcAft>
              <a:defRPr/>
            </a:pPr>
            <a:r>
              <a:rPr lang="pl-PL" sz="3200" dirty="0">
                <a:solidFill>
                  <a:schemeClr val="tx1">
                    <a:lumMod val="75000"/>
                    <a:lumOff val="25000"/>
                  </a:schemeClr>
                </a:solidFill>
                <a:ea typeface="+mj-ea"/>
              </a:rPr>
              <a:t>	</a:t>
            </a:r>
            <a:r>
              <a:rPr lang="pl-PL" altLang="pl-PL" sz="2400" i="1" dirty="0"/>
              <a:t>Przykładowe zakresy konkursów RPO woj. mazowieckiego</a:t>
            </a:r>
            <a:endParaRPr lang="pl-PL" sz="3200" u="sng" dirty="0">
              <a:solidFill>
                <a:schemeClr val="tx1">
                  <a:lumMod val="75000"/>
                  <a:lumOff val="25000"/>
                </a:schemeClr>
              </a:solidFill>
              <a:ea typeface="+mj-ea"/>
            </a:endParaRPr>
          </a:p>
        </p:txBody>
      </p:sp>
      <p:pic>
        <p:nvPicPr>
          <p:cNvPr id="48131" name="Picture 5"/>
          <p:cNvPicPr>
            <a:picLocks noChangeAspect="1" noChangeArrowheads="1"/>
          </p:cNvPicPr>
          <p:nvPr/>
        </p:nvPicPr>
        <p:blipFill>
          <a:blip r:embed="rId2"/>
          <a:srcRect/>
          <a:stretch>
            <a:fillRect/>
          </a:stretch>
        </p:blipFill>
        <p:spPr bwMode="auto">
          <a:xfrm>
            <a:off x="1814513" y="60325"/>
            <a:ext cx="5438775" cy="390525"/>
          </a:xfrm>
          <a:prstGeom prst="rect">
            <a:avLst/>
          </a:prstGeom>
          <a:noFill/>
          <a:ln w="9525">
            <a:noFill/>
            <a:miter lim="800000"/>
            <a:headEnd/>
            <a:tailEnd/>
          </a:ln>
        </p:spPr>
      </p:pic>
      <p:sp>
        <p:nvSpPr>
          <p:cNvPr id="48132" name="Symbol zastępczy numeru slajdu 2"/>
          <p:cNvSpPr>
            <a:spLocks noGrp="1"/>
          </p:cNvSpPr>
          <p:nvPr>
            <p:ph type="sldNum" sz="quarter" idx="12"/>
          </p:nvPr>
        </p:nvSpPr>
        <p:spPr bwMode="auto">
          <a:noFill/>
          <a:ln>
            <a:miter lim="800000"/>
            <a:headEnd/>
            <a:tailEnd/>
          </a:ln>
        </p:spPr>
        <p:txBody>
          <a:bodyPr/>
          <a:lstStyle/>
          <a:p>
            <a:fld id="{5F59C760-3FBF-4296-AE41-13ABF23AD374}" type="slidenum">
              <a:rPr lang="en-US" altLang="pl-PL" smtClean="0"/>
              <a:pPr/>
              <a:t>33</a:t>
            </a:fld>
            <a:endParaRPr lang="en-US" altLang="pl-PL" smtClean="0"/>
          </a:p>
        </p:txBody>
      </p:sp>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zawartości 2"/>
          <p:cNvSpPr>
            <a:spLocks noGrp="1"/>
          </p:cNvSpPr>
          <p:nvPr>
            <p:ph idx="4294967295"/>
          </p:nvPr>
        </p:nvSpPr>
        <p:spPr>
          <a:xfrm>
            <a:off x="800100" y="1270000"/>
            <a:ext cx="7543800" cy="4022725"/>
          </a:xfrm>
        </p:spPr>
        <p:txBody>
          <a:bodyPr/>
          <a:lstStyle/>
          <a:p>
            <a:pPr marL="0" indent="0" algn="ctr" eaLnBrk="1" hangingPunct="1">
              <a:buFont typeface="Calibri" pitchFamily="34" charset="0"/>
              <a:buNone/>
              <a:defRPr/>
            </a:pPr>
            <a:endParaRPr lang="pl-PL" altLang="pl-PL" i="1" dirty="0"/>
          </a:p>
          <a:p>
            <a:pPr marL="0" indent="0" algn="ctr" eaLnBrk="1" hangingPunct="1">
              <a:buFont typeface="Calibri" pitchFamily="34" charset="0"/>
              <a:buNone/>
              <a:defRPr/>
            </a:pPr>
            <a:endParaRPr lang="pl-PL" altLang="pl-PL" i="1" dirty="0"/>
          </a:p>
          <a:p>
            <a:pPr marL="0" indent="0" algn="ctr" eaLnBrk="1" hangingPunct="1">
              <a:buFont typeface="Calibri" pitchFamily="34" charset="0"/>
              <a:buNone/>
              <a:defRPr/>
            </a:pPr>
            <a:endParaRPr lang="pl-PL" altLang="pl-PL" i="1" dirty="0"/>
          </a:p>
          <a:p>
            <a:pPr marL="0" indent="0" algn="ctr" eaLnBrk="1" hangingPunct="1">
              <a:buFont typeface="Calibri" pitchFamily="34" charset="0"/>
              <a:buNone/>
              <a:defRPr/>
            </a:pPr>
            <a:r>
              <a:rPr lang="pl-PL" altLang="pl-PL" sz="1800" i="1" dirty="0"/>
              <a:t>Jakie projekty w Gminie Łomianki? </a:t>
            </a:r>
          </a:p>
          <a:p>
            <a:pPr marL="0" indent="0" algn="ctr" eaLnBrk="1" hangingPunct="1">
              <a:buFont typeface="Calibri" pitchFamily="34" charset="0"/>
              <a:buNone/>
              <a:defRPr/>
            </a:pPr>
            <a:r>
              <a:rPr lang="pl-PL" altLang="pl-PL" sz="1800" i="1" dirty="0"/>
              <a:t>– </a:t>
            </a:r>
            <a:r>
              <a:rPr lang="pl-PL" altLang="pl-PL" sz="1800" b="1" i="1" dirty="0"/>
              <a:t>część warsztatowa</a:t>
            </a:r>
          </a:p>
          <a:p>
            <a:pPr marL="0" indent="0" algn="ctr" eaLnBrk="1" hangingPunct="1">
              <a:buFont typeface="Calibri" pitchFamily="34" charset="0"/>
              <a:buNone/>
              <a:defRPr/>
            </a:pPr>
            <a:endParaRPr lang="pl-PL" altLang="pl-PL" sz="2800" i="1" dirty="0"/>
          </a:p>
          <a:p>
            <a:pPr marL="0" indent="0" algn="just" eaLnBrk="1" hangingPunct="1">
              <a:buFont typeface="Calibri" pitchFamily="34" charset="0"/>
              <a:buNone/>
              <a:defRPr/>
            </a:pPr>
            <a:r>
              <a:rPr lang="pl-PL" altLang="pl-PL" i="1" dirty="0">
                <a:latin typeface="+mj-lt"/>
              </a:rPr>
              <a:t> </a:t>
            </a:r>
          </a:p>
          <a:p>
            <a:pPr marL="0" indent="0" algn="just" eaLnBrk="1" hangingPunct="1">
              <a:buFont typeface="Calibri" pitchFamily="34" charset="0"/>
              <a:buNone/>
              <a:defRPr/>
            </a:pPr>
            <a:endParaRPr lang="pl-PL" altLang="pl-PL" i="1" dirty="0">
              <a:latin typeface="+mj-lt"/>
            </a:endParaRPr>
          </a:p>
        </p:txBody>
      </p:sp>
      <p:sp>
        <p:nvSpPr>
          <p:cNvPr id="2" name="Tytuł 1"/>
          <p:cNvSpPr>
            <a:spLocks noGrp="1"/>
          </p:cNvSpPr>
          <p:nvPr>
            <p:ph type="title" idx="4294967295"/>
          </p:nvPr>
        </p:nvSpPr>
        <p:spPr>
          <a:xfrm>
            <a:off x="0" y="0"/>
            <a:ext cx="9144000" cy="923925"/>
          </a:xfrm>
        </p:spPr>
        <p:txBody>
          <a:bodyPr rtlCol="0"/>
          <a:lstStyle/>
          <a:p>
            <a:pPr eaLnBrk="1" fontAlgn="auto" hangingPunct="1">
              <a:spcAft>
                <a:spcPts val="0"/>
              </a:spcAft>
              <a:defRPr/>
            </a:pPr>
            <a:r>
              <a:rPr lang="pl-PL" dirty="0">
                <a:solidFill>
                  <a:schemeClr val="tx1">
                    <a:lumMod val="75000"/>
                    <a:lumOff val="25000"/>
                  </a:schemeClr>
                </a:solidFill>
                <a:ea typeface="+mj-ea"/>
              </a:rPr>
              <a:t>	</a:t>
            </a:r>
            <a:endParaRPr lang="pl-PL" u="sng" dirty="0">
              <a:solidFill>
                <a:schemeClr val="tx1">
                  <a:lumMod val="75000"/>
                  <a:lumOff val="25000"/>
                </a:schemeClr>
              </a:solidFill>
              <a:ea typeface="+mj-ea"/>
            </a:endParaRPr>
          </a:p>
        </p:txBody>
      </p:sp>
      <p:pic>
        <p:nvPicPr>
          <p:cNvPr id="49155" name="Picture 5"/>
          <p:cNvPicPr>
            <a:picLocks noChangeAspect="1" noChangeArrowheads="1"/>
          </p:cNvPicPr>
          <p:nvPr/>
        </p:nvPicPr>
        <p:blipFill>
          <a:blip r:embed="rId2"/>
          <a:srcRect/>
          <a:stretch>
            <a:fillRect/>
          </a:stretch>
        </p:blipFill>
        <p:spPr bwMode="auto">
          <a:xfrm>
            <a:off x="1814513" y="60325"/>
            <a:ext cx="5438775" cy="390525"/>
          </a:xfrm>
          <a:prstGeom prst="rect">
            <a:avLst/>
          </a:prstGeom>
          <a:noFill/>
          <a:ln w="9525">
            <a:noFill/>
            <a:miter lim="800000"/>
            <a:headEnd/>
            <a:tailEnd/>
          </a:ln>
        </p:spPr>
      </p:pic>
      <p:sp>
        <p:nvSpPr>
          <p:cNvPr id="49156" name="Symbol zastępczy numeru slajdu 2"/>
          <p:cNvSpPr>
            <a:spLocks noGrp="1"/>
          </p:cNvSpPr>
          <p:nvPr>
            <p:ph type="sldNum" sz="quarter" idx="12"/>
          </p:nvPr>
        </p:nvSpPr>
        <p:spPr bwMode="auto">
          <a:noFill/>
          <a:ln>
            <a:miter lim="800000"/>
            <a:headEnd/>
            <a:tailEnd/>
          </a:ln>
        </p:spPr>
        <p:txBody>
          <a:bodyPr/>
          <a:lstStyle/>
          <a:p>
            <a:fld id="{6754C50E-A63B-40D0-9C5D-255E9D14179B}" type="slidenum">
              <a:rPr lang="en-US" altLang="pl-PL" smtClean="0"/>
              <a:pPr/>
              <a:t>34</a:t>
            </a:fld>
            <a:endParaRPr lang="en-US" altLang="pl-PL" smtClean="0"/>
          </a:p>
        </p:txBody>
      </p:sp>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379413" y="446088"/>
            <a:ext cx="8256587" cy="5397500"/>
          </a:xfrm>
        </p:spPr>
        <p:txBody>
          <a:bodyPr>
            <a:normAutofit fontScale="90000"/>
          </a:bodyPr>
          <a:lstStyle/>
          <a:p>
            <a:pPr algn="ctr" eaLnBrk="1" hangingPunct="1">
              <a:defRPr/>
            </a:pPr>
            <a:r>
              <a:rPr lang="pl-PL" sz="2700" b="1" dirty="0"/>
              <a:t> 				      </a:t>
            </a:r>
            <a:br>
              <a:rPr lang="pl-PL" sz="2700" b="1" dirty="0"/>
            </a:br>
            <a:r>
              <a:rPr lang="pl-PL" sz="2700" b="1" dirty="0"/>
              <a:t/>
            </a:r>
            <a:br>
              <a:rPr lang="pl-PL" sz="2700" b="1" dirty="0"/>
            </a:br>
            <a:r>
              <a:rPr lang="pl-PL" sz="2700" b="1" dirty="0"/>
              <a:t/>
            </a:r>
            <a:br>
              <a:rPr lang="pl-PL" sz="2700" b="1" dirty="0"/>
            </a:br>
            <a:r>
              <a:rPr lang="pl-PL" sz="2500" dirty="0"/>
              <a:t>Dziękuję za uwagę</a:t>
            </a:r>
            <a:br>
              <a:rPr lang="pl-PL" sz="2500" dirty="0"/>
            </a:br>
            <a:r>
              <a:rPr lang="pl-PL" sz="2500" dirty="0"/>
              <a:t/>
            </a:r>
            <a:br>
              <a:rPr lang="pl-PL" sz="2500" dirty="0"/>
            </a:br>
            <a:r>
              <a:rPr lang="pl-PL" sz="2400" b="1" dirty="0">
                <a:sym typeface="Wingdings" pitchFamily="2" charset="2"/>
              </a:rPr>
              <a:t>Marcin Jaczewski</a:t>
            </a:r>
            <a:r>
              <a:rPr lang="pl-PL" sz="2700" dirty="0">
                <a:sym typeface="Wingdings" pitchFamily="2" charset="2"/>
              </a:rPr>
              <a:t/>
            </a:r>
            <a:br>
              <a:rPr lang="pl-PL" sz="2700" dirty="0">
                <a:sym typeface="Wingdings" pitchFamily="2" charset="2"/>
              </a:rPr>
            </a:br>
            <a:r>
              <a:rPr lang="pl-PL" sz="2700" dirty="0">
                <a:sym typeface="Wingdings" pitchFamily="2" charset="2"/>
              </a:rPr>
              <a:t/>
            </a:r>
            <a:br>
              <a:rPr lang="pl-PL" sz="2700" dirty="0">
                <a:sym typeface="Wingdings" pitchFamily="2" charset="2"/>
              </a:rPr>
            </a:br>
            <a:r>
              <a:rPr lang="pl-PL" sz="2700" dirty="0">
                <a:sym typeface="Wingdings" pitchFamily="2" charset="2"/>
              </a:rPr>
              <a:t>                                  </a:t>
            </a:r>
            <a:br>
              <a:rPr lang="pl-PL" sz="2700" dirty="0">
                <a:sym typeface="Wingdings" pitchFamily="2" charset="2"/>
              </a:rPr>
            </a:br>
            <a:r>
              <a:rPr lang="pl-PL" sz="2700" dirty="0">
                <a:sym typeface="Wingdings" pitchFamily="2" charset="2"/>
              </a:rPr>
              <a:t/>
            </a:r>
            <a:br>
              <a:rPr lang="pl-PL" sz="2700" dirty="0">
                <a:sym typeface="Wingdings" pitchFamily="2" charset="2"/>
              </a:rPr>
            </a:br>
            <a:r>
              <a:rPr lang="pl-PL" sz="2700" b="1" dirty="0"/>
              <a:t>			</a:t>
            </a:r>
            <a:br>
              <a:rPr lang="pl-PL" sz="2700" b="1" dirty="0"/>
            </a:br>
            <a:r>
              <a:rPr lang="pl-PL" sz="2700" dirty="0"/>
              <a:t/>
            </a:r>
            <a:br>
              <a:rPr lang="pl-PL" sz="2700" dirty="0"/>
            </a:br>
            <a:r>
              <a:rPr lang="pl-PL" sz="2700" dirty="0"/>
              <a:t/>
            </a:r>
            <a:br>
              <a:rPr lang="pl-PL" sz="2700" dirty="0"/>
            </a:br>
            <a:r>
              <a:rPr lang="pl-PL" sz="1800" dirty="0"/>
              <a:t/>
            </a:r>
            <a:br>
              <a:rPr lang="pl-PL" sz="1800" dirty="0"/>
            </a:br>
            <a:r>
              <a:rPr lang="pl-PL" sz="2200" dirty="0"/>
              <a:t>pracownia@pracownia3e.pl</a:t>
            </a:r>
            <a:br>
              <a:rPr lang="pl-PL" sz="2200" dirty="0"/>
            </a:br>
            <a:r>
              <a:rPr lang="pl-PL" sz="1000" dirty="0"/>
              <a:t> </a:t>
            </a:r>
            <a:r>
              <a:rPr lang="pl-PL" sz="2900" dirty="0"/>
              <a:t/>
            </a:r>
            <a:br>
              <a:rPr lang="pl-PL" sz="2900" dirty="0"/>
            </a:br>
            <a:r>
              <a:rPr lang="pl-PL" sz="2700" dirty="0"/>
              <a:t/>
            </a:r>
            <a:br>
              <a:rPr lang="pl-PL" sz="2700" dirty="0"/>
            </a:br>
            <a:endParaRPr lang="pl-PL" sz="2100" dirty="0"/>
          </a:p>
        </p:txBody>
      </p:sp>
      <p:pic>
        <p:nvPicPr>
          <p:cNvPr id="50178" name="Obraz 3"/>
          <p:cNvPicPr>
            <a:picLocks noChangeAspect="1"/>
          </p:cNvPicPr>
          <p:nvPr/>
        </p:nvPicPr>
        <p:blipFill>
          <a:blip r:embed="rId2"/>
          <a:srcRect/>
          <a:stretch>
            <a:fillRect/>
          </a:stretch>
        </p:blipFill>
        <p:spPr bwMode="auto">
          <a:xfrm>
            <a:off x="3409950" y="5213350"/>
            <a:ext cx="2195513" cy="528638"/>
          </a:xfrm>
          <a:prstGeom prst="rect">
            <a:avLst/>
          </a:prstGeom>
          <a:noFill/>
          <a:ln w="9525">
            <a:noFill/>
            <a:miter lim="800000"/>
            <a:headEnd/>
            <a:tailEnd/>
          </a:ln>
        </p:spPr>
      </p:pic>
      <p:pic>
        <p:nvPicPr>
          <p:cNvPr id="50179" name="Picture 5"/>
          <p:cNvPicPr>
            <a:picLocks noChangeAspect="1" noChangeArrowheads="1"/>
          </p:cNvPicPr>
          <p:nvPr/>
        </p:nvPicPr>
        <p:blipFill>
          <a:blip r:embed="rId3"/>
          <a:srcRect/>
          <a:stretch>
            <a:fillRect/>
          </a:stretch>
        </p:blipFill>
        <p:spPr bwMode="auto">
          <a:xfrm>
            <a:off x="1814513" y="60325"/>
            <a:ext cx="5438775" cy="390525"/>
          </a:xfrm>
          <a:prstGeom prst="rect">
            <a:avLst/>
          </a:prstGeom>
          <a:noFill/>
          <a:ln w="9525">
            <a:noFill/>
            <a:miter lim="800000"/>
            <a:headEnd/>
            <a:tailEnd/>
          </a:ln>
        </p:spPr>
      </p:pic>
      <p:sp>
        <p:nvSpPr>
          <p:cNvPr id="50180" name="Symbol zastępczy numeru slajdu 2"/>
          <p:cNvSpPr>
            <a:spLocks noGrp="1"/>
          </p:cNvSpPr>
          <p:nvPr>
            <p:ph type="sldNum" sz="quarter" idx="12"/>
          </p:nvPr>
        </p:nvSpPr>
        <p:spPr bwMode="auto">
          <a:noFill/>
          <a:ln>
            <a:miter lim="800000"/>
            <a:headEnd/>
            <a:tailEnd/>
          </a:ln>
        </p:spPr>
        <p:txBody>
          <a:bodyPr/>
          <a:lstStyle/>
          <a:p>
            <a:fld id="{0A7BA8F3-D985-44D8-97DC-B55F93DA2170}" type="slidenum">
              <a:rPr lang="en-US" altLang="pl-PL" smtClean="0"/>
              <a:pPr/>
              <a:t>35</a:t>
            </a:fld>
            <a:endParaRPr lang="en-US" altLang="pl-PL" smtClean="0"/>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zawartości 2"/>
          <p:cNvSpPr>
            <a:spLocks noGrp="1"/>
          </p:cNvSpPr>
          <p:nvPr>
            <p:ph idx="4294967295"/>
          </p:nvPr>
        </p:nvSpPr>
        <p:spPr>
          <a:xfrm>
            <a:off x="800100" y="1270000"/>
            <a:ext cx="7543800" cy="4022725"/>
          </a:xfrm>
        </p:spPr>
        <p:txBody>
          <a:bodyPr/>
          <a:lstStyle/>
          <a:p>
            <a:pPr algn="ctr" eaLnBrk="1" hangingPunct="1">
              <a:defRPr/>
            </a:pPr>
            <a:r>
              <a:rPr lang="pl-PL" altLang="pl-PL" sz="2400" dirty="0">
                <a:latin typeface="+mj-lt"/>
              </a:rPr>
              <a:t>Rewitalizacja to, w dosłownym znaczeniu </a:t>
            </a:r>
          </a:p>
          <a:p>
            <a:pPr algn="ctr" eaLnBrk="1" hangingPunct="1">
              <a:defRPr/>
            </a:pPr>
            <a:r>
              <a:rPr lang="pl-PL" altLang="pl-PL" sz="2400" dirty="0">
                <a:latin typeface="+mj-lt"/>
              </a:rPr>
              <a:t>„</a:t>
            </a:r>
            <a:r>
              <a:rPr lang="pl-PL" altLang="pl-PL" sz="2400" b="1" dirty="0">
                <a:latin typeface="+mj-lt"/>
              </a:rPr>
              <a:t>przywrócenie do życia, ożywienie</a:t>
            </a:r>
            <a:r>
              <a:rPr lang="pl-PL" altLang="pl-PL" sz="2400" dirty="0">
                <a:latin typeface="+mj-lt"/>
              </a:rPr>
              <a:t>”. </a:t>
            </a:r>
          </a:p>
          <a:p>
            <a:pPr algn="ctr" eaLnBrk="1" hangingPunct="1">
              <a:defRPr/>
            </a:pPr>
            <a:r>
              <a:rPr lang="pl-PL" altLang="pl-PL" sz="2400" dirty="0">
                <a:latin typeface="+mj-lt"/>
              </a:rPr>
              <a:t>W odniesieniu do rewitalizacji gminy chodzi więc o to, żeby ożywić te obszary (dzielnice miejskie, sołectwa), które są ważne ze społecznego punktu widzenia. </a:t>
            </a:r>
          </a:p>
          <a:p>
            <a:pPr algn="ctr" eaLnBrk="1" hangingPunct="1">
              <a:defRPr/>
            </a:pPr>
            <a:r>
              <a:rPr lang="pl-PL" altLang="pl-PL" sz="2400" dirty="0">
                <a:latin typeface="+mj-lt"/>
              </a:rPr>
              <a:t>W ramach działań ujętych w Programie Rewitalizacji planowane są przede wszystkim działania społeczne na wyznaczonym obszarze, obejmujące na przykład</a:t>
            </a:r>
          </a:p>
          <a:p>
            <a:pPr algn="ctr" eaLnBrk="1" hangingPunct="1">
              <a:defRPr/>
            </a:pPr>
            <a:r>
              <a:rPr lang="pl-PL" altLang="pl-PL" sz="2400" dirty="0">
                <a:latin typeface="+mj-lt"/>
              </a:rPr>
              <a:t> możliwość podnoszenia kwalifikacji, pomoc w rozwiązywaniu problemów, realizację działań dla ogółu mieszkańców w przestrzeni publicznej a także działania inwestycyjne, niezbędne dla realizacji działań społecznych.</a:t>
            </a:r>
            <a:endParaRPr lang="pl-PL" altLang="pl-PL" i="1" dirty="0">
              <a:latin typeface="+mj-lt"/>
            </a:endParaRPr>
          </a:p>
        </p:txBody>
      </p:sp>
      <p:sp>
        <p:nvSpPr>
          <p:cNvPr id="2" name="Tytuł 1"/>
          <p:cNvSpPr>
            <a:spLocks noGrp="1"/>
          </p:cNvSpPr>
          <p:nvPr>
            <p:ph type="title" idx="4294967295"/>
          </p:nvPr>
        </p:nvSpPr>
        <p:spPr>
          <a:xfrm>
            <a:off x="0" y="0"/>
            <a:ext cx="9144000" cy="923925"/>
          </a:xfrm>
        </p:spPr>
        <p:txBody>
          <a:bodyPr rtlCol="0"/>
          <a:lstStyle/>
          <a:p>
            <a:pPr eaLnBrk="1" fontAlgn="auto" hangingPunct="1">
              <a:spcAft>
                <a:spcPts val="0"/>
              </a:spcAft>
              <a:defRPr/>
            </a:pPr>
            <a:r>
              <a:rPr lang="pl-PL" dirty="0">
                <a:solidFill>
                  <a:schemeClr val="tx1">
                    <a:lumMod val="75000"/>
                    <a:lumOff val="25000"/>
                  </a:schemeClr>
                </a:solidFill>
                <a:ea typeface="+mj-ea"/>
              </a:rPr>
              <a:t>	</a:t>
            </a:r>
            <a:r>
              <a:rPr lang="pl-PL" u="sng" dirty="0">
                <a:solidFill>
                  <a:schemeClr val="tx1">
                    <a:lumMod val="75000"/>
                    <a:lumOff val="25000"/>
                  </a:schemeClr>
                </a:solidFill>
                <a:ea typeface="+mj-ea"/>
              </a:rPr>
              <a:t>Czym jest rewitalizacja?</a:t>
            </a: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0" y="0"/>
            <a:ext cx="7734300" cy="923925"/>
          </a:xfrm>
        </p:spPr>
        <p:txBody>
          <a:bodyPr rtlCol="0">
            <a:noAutofit/>
          </a:bodyPr>
          <a:lstStyle/>
          <a:p>
            <a:pPr eaLnBrk="1" fontAlgn="auto" hangingPunct="1">
              <a:spcAft>
                <a:spcPts val="0"/>
              </a:spcAft>
              <a:defRPr/>
            </a:pPr>
            <a:r>
              <a:rPr lang="pl-PL" sz="4000" dirty="0">
                <a:solidFill>
                  <a:schemeClr val="tx1">
                    <a:lumMod val="75000"/>
                    <a:lumOff val="25000"/>
                  </a:schemeClr>
                </a:solidFill>
                <a:ea typeface="+mj-ea"/>
              </a:rPr>
              <a:t>	</a:t>
            </a:r>
            <a:r>
              <a:rPr lang="pl-PL" sz="4000" u="sng" dirty="0">
                <a:solidFill>
                  <a:schemeClr val="tx1">
                    <a:lumMod val="75000"/>
                    <a:lumOff val="25000"/>
                  </a:schemeClr>
                </a:solidFill>
                <a:ea typeface="+mj-ea"/>
              </a:rPr>
              <a:t>Podstawowe pojęcia</a:t>
            </a:r>
          </a:p>
        </p:txBody>
      </p:sp>
      <p:sp>
        <p:nvSpPr>
          <p:cNvPr id="19458" name="Symbol zastępczy numeru slajdu 5"/>
          <p:cNvSpPr>
            <a:spLocks noGrp="1"/>
          </p:cNvSpPr>
          <p:nvPr>
            <p:ph type="sldNum" sz="quarter" idx="12"/>
          </p:nvPr>
        </p:nvSpPr>
        <p:spPr bwMode="auto">
          <a:noFill/>
          <a:ln>
            <a:miter lim="800000"/>
            <a:headEnd/>
            <a:tailEnd/>
          </a:ln>
        </p:spPr>
        <p:txBody>
          <a:bodyPr/>
          <a:lstStyle/>
          <a:p>
            <a:fld id="{D13447EB-A712-408E-B0B8-0C41709F4C52}" type="slidenum">
              <a:rPr lang="en-US" altLang="pl-PL" smtClean="0"/>
              <a:pPr/>
              <a:t>5</a:t>
            </a:fld>
            <a:endParaRPr lang="en-US" altLang="pl-PL" smtClean="0"/>
          </a:p>
        </p:txBody>
      </p:sp>
      <p:graphicFrame>
        <p:nvGraphicFramePr>
          <p:cNvPr id="6" name="Diagram 5"/>
          <p:cNvGraphicFramePr/>
          <p:nvPr/>
        </p:nvGraphicFramePr>
        <p:xfrm>
          <a:off x="4377448" y="1828799"/>
          <a:ext cx="4456396" cy="3257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rostokąt 3"/>
          <p:cNvSpPr/>
          <p:nvPr/>
        </p:nvSpPr>
        <p:spPr>
          <a:xfrm>
            <a:off x="671513" y="1884363"/>
            <a:ext cx="4572000" cy="3078162"/>
          </a:xfrm>
          <a:prstGeom prst="rect">
            <a:avLst/>
          </a:prstGeom>
        </p:spPr>
        <p:txBody>
          <a:bodyPr>
            <a:spAutoFit/>
          </a:bodyPr>
          <a:lstStyle/>
          <a:p>
            <a:pPr marL="800100" lvl="1" indent="-342900" eaLnBrk="0" hangingPunct="0">
              <a:spcBef>
                <a:spcPts val="600"/>
              </a:spcBef>
              <a:spcAft>
                <a:spcPts val="600"/>
              </a:spcAft>
              <a:buClr>
                <a:schemeClr val="accent1"/>
              </a:buClr>
              <a:buFontTx/>
              <a:buChar char="►"/>
              <a:defRPr/>
            </a:pPr>
            <a:r>
              <a:rPr lang="pl-PL" altLang="pl-PL" sz="2400" dirty="0">
                <a:solidFill>
                  <a:schemeClr val="tx1">
                    <a:lumMod val="75000"/>
                    <a:lumOff val="25000"/>
                  </a:schemeClr>
                </a:solidFill>
                <a:latin typeface="+mj-lt"/>
                <a:cs typeface="Arial" panose="020B0604020202020204" pitchFamily="34" charset="0"/>
              </a:rPr>
              <a:t>Rewitalizacja</a:t>
            </a:r>
          </a:p>
          <a:p>
            <a:pPr marL="800100" lvl="1" indent="-342900" eaLnBrk="0" hangingPunct="0">
              <a:spcBef>
                <a:spcPts val="600"/>
              </a:spcBef>
              <a:spcAft>
                <a:spcPts val="600"/>
              </a:spcAft>
              <a:buClr>
                <a:schemeClr val="accent1"/>
              </a:buClr>
              <a:buFontTx/>
              <a:buChar char="►"/>
              <a:defRPr/>
            </a:pPr>
            <a:r>
              <a:rPr lang="pl-PL" altLang="pl-PL" sz="2400" dirty="0">
                <a:solidFill>
                  <a:schemeClr val="tx1">
                    <a:lumMod val="75000"/>
                    <a:lumOff val="25000"/>
                  </a:schemeClr>
                </a:solidFill>
                <a:latin typeface="+mj-lt"/>
                <a:cs typeface="Arial" panose="020B0604020202020204" pitchFamily="34" charset="0"/>
              </a:rPr>
              <a:t>Program rewitalizacji</a:t>
            </a:r>
          </a:p>
          <a:p>
            <a:pPr marL="800100" lvl="1" indent="-342900" eaLnBrk="0" hangingPunct="0">
              <a:spcBef>
                <a:spcPts val="600"/>
              </a:spcBef>
              <a:spcAft>
                <a:spcPts val="600"/>
              </a:spcAft>
              <a:buClr>
                <a:schemeClr val="accent1"/>
              </a:buClr>
              <a:buFontTx/>
              <a:buChar char="►"/>
              <a:defRPr/>
            </a:pPr>
            <a:r>
              <a:rPr lang="pl-PL" altLang="pl-PL" sz="2400" dirty="0">
                <a:solidFill>
                  <a:schemeClr val="tx1">
                    <a:lumMod val="75000"/>
                    <a:lumOff val="25000"/>
                  </a:schemeClr>
                </a:solidFill>
                <a:latin typeface="+mj-lt"/>
                <a:cs typeface="Arial" panose="020B0604020202020204" pitchFamily="34" charset="0"/>
              </a:rPr>
              <a:t>Stan kryzysowy</a:t>
            </a:r>
          </a:p>
          <a:p>
            <a:pPr marL="800100" lvl="1" indent="-342900" eaLnBrk="0" hangingPunct="0">
              <a:spcBef>
                <a:spcPts val="600"/>
              </a:spcBef>
              <a:spcAft>
                <a:spcPts val="600"/>
              </a:spcAft>
              <a:buClr>
                <a:schemeClr val="accent1"/>
              </a:buClr>
              <a:buFontTx/>
              <a:buChar char="►"/>
              <a:defRPr/>
            </a:pPr>
            <a:r>
              <a:rPr lang="pl-PL" altLang="pl-PL" sz="2400" dirty="0">
                <a:solidFill>
                  <a:schemeClr val="tx1">
                    <a:lumMod val="75000"/>
                    <a:lumOff val="25000"/>
                  </a:schemeClr>
                </a:solidFill>
                <a:latin typeface="+mj-lt"/>
                <a:cs typeface="Arial" panose="020B0604020202020204" pitchFamily="34" charset="0"/>
              </a:rPr>
              <a:t>Obszar zdegradowany</a:t>
            </a:r>
          </a:p>
          <a:p>
            <a:pPr marL="800100" lvl="1" indent="-342900" eaLnBrk="0" hangingPunct="0">
              <a:spcBef>
                <a:spcPts val="600"/>
              </a:spcBef>
              <a:spcAft>
                <a:spcPts val="600"/>
              </a:spcAft>
              <a:buClr>
                <a:schemeClr val="accent1"/>
              </a:buClr>
              <a:buFontTx/>
              <a:buChar char="►"/>
              <a:defRPr/>
            </a:pPr>
            <a:r>
              <a:rPr lang="pl-PL" altLang="pl-PL" sz="2400" dirty="0">
                <a:solidFill>
                  <a:schemeClr val="tx1">
                    <a:lumMod val="75000"/>
                    <a:lumOff val="25000"/>
                  </a:schemeClr>
                </a:solidFill>
                <a:latin typeface="+mj-lt"/>
                <a:cs typeface="Arial" panose="020B0604020202020204" pitchFamily="34" charset="0"/>
              </a:rPr>
              <a:t>Obszar rewitalizacji</a:t>
            </a:r>
          </a:p>
          <a:p>
            <a:pPr marL="800100" lvl="1" indent="-342900" eaLnBrk="0" hangingPunct="0">
              <a:spcBef>
                <a:spcPts val="600"/>
              </a:spcBef>
              <a:spcAft>
                <a:spcPts val="600"/>
              </a:spcAft>
              <a:buClr>
                <a:schemeClr val="accent1"/>
              </a:buClr>
              <a:buFontTx/>
              <a:buChar char="►"/>
              <a:defRPr/>
            </a:pPr>
            <a:r>
              <a:rPr lang="pl-PL" altLang="pl-PL" sz="2400" dirty="0">
                <a:solidFill>
                  <a:schemeClr val="tx1">
                    <a:lumMod val="75000"/>
                    <a:lumOff val="25000"/>
                  </a:schemeClr>
                </a:solidFill>
                <a:latin typeface="+mj-lt"/>
                <a:cs typeface="Arial" panose="020B0604020202020204" pitchFamily="34" charset="0"/>
              </a:rPr>
              <a:t>Projekt rewitalizacyjny</a:t>
            </a: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zawartości 2"/>
          <p:cNvSpPr>
            <a:spLocks noGrp="1"/>
          </p:cNvSpPr>
          <p:nvPr>
            <p:ph idx="4294967295"/>
          </p:nvPr>
        </p:nvSpPr>
        <p:spPr>
          <a:xfrm>
            <a:off x="800100" y="1270000"/>
            <a:ext cx="7543800" cy="4022725"/>
          </a:xfrm>
        </p:spPr>
        <p:txBody>
          <a:bodyPr/>
          <a:lstStyle/>
          <a:p>
            <a:pPr marL="0" indent="0" algn="ctr" eaLnBrk="1" hangingPunct="1">
              <a:buFont typeface="Calibri" pitchFamily="34" charset="0"/>
              <a:buNone/>
              <a:defRPr/>
            </a:pPr>
            <a:endParaRPr lang="pl-PL" altLang="pl-PL" i="1" dirty="0"/>
          </a:p>
          <a:p>
            <a:pPr marL="0" indent="0" algn="ctr" eaLnBrk="1" hangingPunct="1">
              <a:buFont typeface="Calibri" pitchFamily="34" charset="0"/>
              <a:buNone/>
              <a:defRPr/>
            </a:pPr>
            <a:endParaRPr lang="pl-PL" altLang="pl-PL" i="1" dirty="0"/>
          </a:p>
          <a:p>
            <a:pPr marL="0" indent="0" algn="ctr" eaLnBrk="1" hangingPunct="1">
              <a:buFont typeface="Calibri" pitchFamily="34" charset="0"/>
              <a:buNone/>
              <a:defRPr/>
            </a:pPr>
            <a:endParaRPr lang="pl-PL" altLang="pl-PL" i="1" dirty="0"/>
          </a:p>
          <a:p>
            <a:pPr marL="0" indent="0" algn="ctr" eaLnBrk="1" hangingPunct="1">
              <a:buFont typeface="Calibri" pitchFamily="34" charset="0"/>
              <a:buNone/>
              <a:defRPr/>
            </a:pPr>
            <a:r>
              <a:rPr lang="pl-PL" altLang="pl-PL" sz="2800" i="1" dirty="0"/>
              <a:t>Diagnoza – podstawą procesu rewitalizacji</a:t>
            </a:r>
          </a:p>
          <a:p>
            <a:pPr marL="0" indent="0" algn="just" eaLnBrk="1" hangingPunct="1">
              <a:buFont typeface="Calibri" pitchFamily="34" charset="0"/>
              <a:buNone/>
              <a:defRPr/>
            </a:pPr>
            <a:r>
              <a:rPr lang="pl-PL" altLang="pl-PL" i="1" dirty="0">
                <a:latin typeface="+mj-lt"/>
              </a:rPr>
              <a:t> </a:t>
            </a:r>
          </a:p>
          <a:p>
            <a:pPr marL="0" indent="0" algn="just" eaLnBrk="1" hangingPunct="1">
              <a:buFont typeface="Calibri" pitchFamily="34" charset="0"/>
              <a:buNone/>
              <a:defRPr/>
            </a:pPr>
            <a:endParaRPr lang="pl-PL" altLang="pl-PL" i="1" dirty="0">
              <a:latin typeface="+mj-lt"/>
            </a:endParaRPr>
          </a:p>
        </p:txBody>
      </p:sp>
      <p:sp>
        <p:nvSpPr>
          <p:cNvPr id="2" name="Tytuł 1"/>
          <p:cNvSpPr>
            <a:spLocks noGrp="1"/>
          </p:cNvSpPr>
          <p:nvPr>
            <p:ph type="title" idx="4294967295"/>
          </p:nvPr>
        </p:nvSpPr>
        <p:spPr>
          <a:xfrm>
            <a:off x="0" y="0"/>
            <a:ext cx="9144000" cy="923925"/>
          </a:xfrm>
        </p:spPr>
        <p:txBody>
          <a:bodyPr rtlCol="0"/>
          <a:lstStyle/>
          <a:p>
            <a:pPr eaLnBrk="1" fontAlgn="auto" hangingPunct="1">
              <a:spcAft>
                <a:spcPts val="0"/>
              </a:spcAft>
              <a:defRPr/>
            </a:pPr>
            <a:r>
              <a:rPr lang="pl-PL" dirty="0">
                <a:solidFill>
                  <a:schemeClr val="tx1">
                    <a:lumMod val="75000"/>
                    <a:lumOff val="25000"/>
                  </a:schemeClr>
                </a:solidFill>
                <a:ea typeface="+mj-ea"/>
              </a:rPr>
              <a:t>	</a:t>
            </a:r>
            <a:endParaRPr lang="pl-PL" u="sng" dirty="0">
              <a:solidFill>
                <a:schemeClr val="tx1">
                  <a:lumMod val="75000"/>
                  <a:lumOff val="25000"/>
                </a:schemeClr>
              </a:solidFill>
              <a:ea typeface="+mj-ea"/>
            </a:endParaRPr>
          </a:p>
        </p:txBody>
      </p:sp>
      <p:pic>
        <p:nvPicPr>
          <p:cNvPr id="20483" name="Picture 5"/>
          <p:cNvPicPr>
            <a:picLocks noChangeAspect="1" noChangeArrowheads="1"/>
          </p:cNvPicPr>
          <p:nvPr/>
        </p:nvPicPr>
        <p:blipFill>
          <a:blip r:embed="rId2"/>
          <a:srcRect/>
          <a:stretch>
            <a:fillRect/>
          </a:stretch>
        </p:blipFill>
        <p:spPr bwMode="auto">
          <a:xfrm>
            <a:off x="1814513" y="60325"/>
            <a:ext cx="5438775" cy="390525"/>
          </a:xfrm>
          <a:prstGeom prst="rect">
            <a:avLst/>
          </a:prstGeom>
          <a:noFill/>
          <a:ln w="9525">
            <a:noFill/>
            <a:miter lim="800000"/>
            <a:headEnd/>
            <a:tailEnd/>
          </a:ln>
        </p:spPr>
      </p:pic>
      <p:sp>
        <p:nvSpPr>
          <p:cNvPr id="20484" name="Symbol zastępczy numeru slajdu 2"/>
          <p:cNvSpPr>
            <a:spLocks noGrp="1"/>
          </p:cNvSpPr>
          <p:nvPr>
            <p:ph type="sldNum" sz="quarter" idx="12"/>
          </p:nvPr>
        </p:nvSpPr>
        <p:spPr bwMode="auto">
          <a:noFill/>
          <a:ln>
            <a:miter lim="800000"/>
            <a:headEnd/>
            <a:tailEnd/>
          </a:ln>
        </p:spPr>
        <p:txBody>
          <a:bodyPr/>
          <a:lstStyle/>
          <a:p>
            <a:fld id="{8C83BF10-D17F-4FB9-9315-0EA976E7A6E5}" type="slidenum">
              <a:rPr lang="en-US" altLang="pl-PL" smtClean="0"/>
              <a:pPr/>
              <a:t>6</a:t>
            </a:fld>
            <a:endParaRPr lang="en-US" altLang="pl-PL" smtClean="0"/>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zawartości 2"/>
          <p:cNvSpPr>
            <a:spLocks noGrp="1"/>
          </p:cNvSpPr>
          <p:nvPr>
            <p:ph idx="4294967295"/>
          </p:nvPr>
        </p:nvSpPr>
        <p:spPr>
          <a:xfrm>
            <a:off x="800100" y="1270000"/>
            <a:ext cx="7543800" cy="4973638"/>
          </a:xfrm>
        </p:spPr>
        <p:txBody>
          <a:bodyPr>
            <a:noAutofit/>
          </a:bodyPr>
          <a:lstStyle/>
          <a:p>
            <a:pPr marL="0" indent="0" algn="ctr" eaLnBrk="1" hangingPunct="1">
              <a:buFont typeface="Calibri" pitchFamily="34" charset="0"/>
              <a:buNone/>
              <a:defRPr/>
            </a:pPr>
            <a:endParaRPr lang="pl-PL" altLang="pl-PL" i="1" dirty="0"/>
          </a:p>
          <a:p>
            <a:pPr marL="457200" indent="-457200" algn="just" eaLnBrk="1" hangingPunct="1">
              <a:buFont typeface="+mj-lt"/>
              <a:buAutoNum type="arabicPeriod"/>
              <a:defRPr/>
            </a:pPr>
            <a:r>
              <a:rPr lang="pl-PL" sz="1600" dirty="0"/>
              <a:t>Każdy program rewitalizacji powinien być rozpoczęty diagnozą, która dopasowana jest do problemów występujących na analizowanym obszarze.</a:t>
            </a:r>
          </a:p>
          <a:p>
            <a:pPr marL="457200" indent="-457200" algn="just" eaLnBrk="1" hangingPunct="1">
              <a:buFont typeface="+mj-lt"/>
              <a:buAutoNum type="arabicPeriod"/>
              <a:defRPr/>
            </a:pPr>
            <a:endParaRPr lang="pl-PL" altLang="pl-PL" sz="1600" i="1" dirty="0">
              <a:latin typeface="+mj-lt"/>
            </a:endParaRPr>
          </a:p>
          <a:p>
            <a:pPr marL="457200" indent="-457200" algn="just" eaLnBrk="1" hangingPunct="1">
              <a:buFont typeface="+mj-lt"/>
              <a:buAutoNum type="arabicPeriod"/>
              <a:defRPr/>
            </a:pPr>
            <a:r>
              <a:rPr lang="pl-PL" sz="1600" dirty="0"/>
              <a:t>Problemem pierwszoplanowym dla podjęcia programu rewitalizacji jest wskazanie obszaru zdegradowanego – na którym zidentyfikowano destrukcyjne procesy </a:t>
            </a:r>
            <a:r>
              <a:rPr lang="pl-PL" sz="1600" b="1" dirty="0"/>
              <a:t>społeczne, przestrzenno-funkcjonalne, gospodarcze oraz środowiskowe</a:t>
            </a:r>
            <a:r>
              <a:rPr lang="pl-PL" sz="1600" dirty="0"/>
              <a:t>, które doprowadziły do jego trwałej degradacji. </a:t>
            </a:r>
          </a:p>
          <a:p>
            <a:pPr marL="457200" indent="-457200" algn="just" eaLnBrk="1" hangingPunct="1">
              <a:buFont typeface="+mj-lt"/>
              <a:buAutoNum type="arabicPeriod"/>
              <a:defRPr/>
            </a:pPr>
            <a:endParaRPr lang="pl-PL" altLang="pl-PL" sz="1600" i="1" dirty="0">
              <a:latin typeface="+mj-lt"/>
            </a:endParaRPr>
          </a:p>
          <a:p>
            <a:pPr marL="457200" indent="-457200" algn="just" eaLnBrk="1" hangingPunct="1">
              <a:buFont typeface="+mj-lt"/>
              <a:buAutoNum type="arabicPeriod"/>
              <a:defRPr/>
            </a:pPr>
            <a:r>
              <a:rPr lang="pl-PL" sz="1600" dirty="0"/>
              <a:t>Granice tego obszaru powinny zostać określone na podstawie zasięgu stwierdzonych zjawisk kryzysowych.</a:t>
            </a:r>
          </a:p>
          <a:p>
            <a:pPr marL="457200" indent="-457200" algn="just" eaLnBrk="1" hangingPunct="1">
              <a:buFont typeface="+mj-lt"/>
              <a:buAutoNum type="arabicPeriod"/>
              <a:defRPr/>
            </a:pPr>
            <a:endParaRPr lang="pl-PL" altLang="pl-PL" sz="1600" i="1" dirty="0">
              <a:latin typeface="+mj-lt"/>
            </a:endParaRPr>
          </a:p>
          <a:p>
            <a:pPr marL="457200" indent="-457200" algn="just" eaLnBrk="1" hangingPunct="1">
              <a:buFont typeface="+mj-lt"/>
              <a:buAutoNum type="arabicPeriod"/>
              <a:defRPr/>
            </a:pPr>
            <a:r>
              <a:rPr lang="pl-PL" sz="1600" dirty="0"/>
              <a:t>Skalę negatywnych zjawisk powinny odzwierciedlać </a:t>
            </a:r>
            <a:r>
              <a:rPr lang="pl-PL" sz="1600" b="1" dirty="0"/>
              <a:t>wskaźniki</a:t>
            </a:r>
            <a:r>
              <a:rPr lang="pl-PL" sz="1600" dirty="0"/>
              <a:t> opisujące powyższe sfery, które wskazują na niski poziom rozwoju lub dokumentują silną dynamikę spadku poziomu rozwoju, w odniesieniu do wartości dla całej gminy.</a:t>
            </a:r>
            <a:r>
              <a:rPr lang="pl-PL" altLang="pl-PL" sz="1600" i="1" dirty="0">
                <a:latin typeface="+mj-lt"/>
              </a:rPr>
              <a:t> </a:t>
            </a:r>
          </a:p>
          <a:p>
            <a:pPr marL="0" indent="0" algn="just" eaLnBrk="1" hangingPunct="1">
              <a:buFont typeface="Calibri" pitchFamily="34" charset="0"/>
              <a:buNone/>
              <a:defRPr/>
            </a:pPr>
            <a:endParaRPr lang="pl-PL" altLang="pl-PL" i="1" dirty="0">
              <a:latin typeface="+mj-lt"/>
            </a:endParaRPr>
          </a:p>
        </p:txBody>
      </p:sp>
      <p:sp>
        <p:nvSpPr>
          <p:cNvPr id="2" name="Tytuł 1"/>
          <p:cNvSpPr>
            <a:spLocks noGrp="1"/>
          </p:cNvSpPr>
          <p:nvPr>
            <p:ph type="title" idx="4294967295"/>
          </p:nvPr>
        </p:nvSpPr>
        <p:spPr>
          <a:xfrm>
            <a:off x="0" y="561975"/>
            <a:ext cx="9144000" cy="473075"/>
          </a:xfrm>
        </p:spPr>
        <p:txBody>
          <a:bodyPr rtlCol="0">
            <a:noAutofit/>
          </a:bodyPr>
          <a:lstStyle/>
          <a:p>
            <a:pPr algn="just" eaLnBrk="1" fontAlgn="auto" hangingPunct="1">
              <a:spcAft>
                <a:spcPts val="0"/>
              </a:spcAft>
              <a:defRPr/>
            </a:pPr>
            <a:r>
              <a:rPr lang="pl-PL" sz="3200" dirty="0">
                <a:solidFill>
                  <a:schemeClr val="tx1">
                    <a:lumMod val="75000"/>
                    <a:lumOff val="25000"/>
                  </a:schemeClr>
                </a:solidFill>
                <a:ea typeface="+mj-ea"/>
              </a:rPr>
              <a:t>	</a:t>
            </a:r>
            <a:r>
              <a:rPr lang="pl-PL" altLang="pl-PL" sz="3200" i="1" dirty="0"/>
              <a:t>Diagnoza – podstawą procesu rewitalizacji</a:t>
            </a:r>
            <a:endParaRPr lang="pl-PL" sz="3200" u="sng" dirty="0">
              <a:solidFill>
                <a:schemeClr val="tx1">
                  <a:lumMod val="75000"/>
                  <a:lumOff val="25000"/>
                </a:schemeClr>
              </a:solidFill>
              <a:ea typeface="+mj-ea"/>
            </a:endParaRPr>
          </a:p>
        </p:txBody>
      </p:sp>
      <p:pic>
        <p:nvPicPr>
          <p:cNvPr id="21507" name="Picture 5"/>
          <p:cNvPicPr>
            <a:picLocks noChangeAspect="1" noChangeArrowheads="1"/>
          </p:cNvPicPr>
          <p:nvPr/>
        </p:nvPicPr>
        <p:blipFill>
          <a:blip r:embed="rId2"/>
          <a:srcRect/>
          <a:stretch>
            <a:fillRect/>
          </a:stretch>
        </p:blipFill>
        <p:spPr bwMode="auto">
          <a:xfrm>
            <a:off x="1814513" y="60325"/>
            <a:ext cx="5438775" cy="390525"/>
          </a:xfrm>
          <a:prstGeom prst="rect">
            <a:avLst/>
          </a:prstGeom>
          <a:noFill/>
          <a:ln w="9525">
            <a:noFill/>
            <a:miter lim="800000"/>
            <a:headEnd/>
            <a:tailEnd/>
          </a:ln>
        </p:spPr>
      </p:pic>
      <p:sp>
        <p:nvSpPr>
          <p:cNvPr id="21508" name="Symbol zastępczy numeru slajdu 2"/>
          <p:cNvSpPr>
            <a:spLocks noGrp="1"/>
          </p:cNvSpPr>
          <p:nvPr>
            <p:ph type="sldNum" sz="quarter" idx="12"/>
          </p:nvPr>
        </p:nvSpPr>
        <p:spPr bwMode="auto">
          <a:noFill/>
          <a:ln>
            <a:miter lim="800000"/>
            <a:headEnd/>
            <a:tailEnd/>
          </a:ln>
        </p:spPr>
        <p:txBody>
          <a:bodyPr/>
          <a:lstStyle/>
          <a:p>
            <a:fld id="{AA2780F1-2182-4CA7-B9AD-600677A2CF77}" type="slidenum">
              <a:rPr lang="en-US" altLang="pl-PL" smtClean="0"/>
              <a:pPr/>
              <a:t>7</a:t>
            </a:fld>
            <a:endParaRPr lang="en-US" altLang="pl-PL" smtClean="0"/>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0" y="460375"/>
            <a:ext cx="9144000" cy="473075"/>
          </a:xfrm>
        </p:spPr>
        <p:txBody>
          <a:bodyPr rtlCol="0">
            <a:noAutofit/>
          </a:bodyPr>
          <a:lstStyle/>
          <a:p>
            <a:pPr algn="ctr" eaLnBrk="1" fontAlgn="auto" hangingPunct="1">
              <a:spcAft>
                <a:spcPts val="0"/>
              </a:spcAft>
              <a:defRPr/>
            </a:pPr>
            <a:r>
              <a:rPr lang="pl-PL" sz="3200" dirty="0">
                <a:solidFill>
                  <a:schemeClr val="tx1">
                    <a:lumMod val="75000"/>
                    <a:lumOff val="25000"/>
                  </a:schemeClr>
                </a:solidFill>
                <a:ea typeface="+mj-ea"/>
              </a:rPr>
              <a:t>	</a:t>
            </a:r>
            <a:r>
              <a:rPr lang="pl-PL" altLang="pl-PL" sz="2000" i="1" dirty="0"/>
              <a:t>Diagnoza – podstawą procesu rewitalizacji</a:t>
            </a:r>
            <a:endParaRPr lang="pl-PL" sz="3200" u="sng" dirty="0">
              <a:solidFill>
                <a:schemeClr val="tx1">
                  <a:lumMod val="75000"/>
                  <a:lumOff val="25000"/>
                </a:schemeClr>
              </a:solidFill>
              <a:ea typeface="+mj-ea"/>
            </a:endParaRPr>
          </a:p>
        </p:txBody>
      </p:sp>
      <p:pic>
        <p:nvPicPr>
          <p:cNvPr id="22530" name="Picture 5"/>
          <p:cNvPicPr>
            <a:picLocks noChangeAspect="1" noChangeArrowheads="1"/>
          </p:cNvPicPr>
          <p:nvPr/>
        </p:nvPicPr>
        <p:blipFill>
          <a:blip r:embed="rId2"/>
          <a:srcRect/>
          <a:stretch>
            <a:fillRect/>
          </a:stretch>
        </p:blipFill>
        <p:spPr bwMode="auto">
          <a:xfrm>
            <a:off x="1814513" y="60325"/>
            <a:ext cx="5438775" cy="390525"/>
          </a:xfrm>
          <a:prstGeom prst="rect">
            <a:avLst/>
          </a:prstGeom>
          <a:noFill/>
          <a:ln w="9525">
            <a:noFill/>
            <a:miter lim="800000"/>
            <a:headEnd/>
            <a:tailEnd/>
          </a:ln>
        </p:spPr>
      </p:pic>
      <p:sp>
        <p:nvSpPr>
          <p:cNvPr id="22531" name="Symbol zastępczy numeru slajdu 2"/>
          <p:cNvSpPr>
            <a:spLocks noGrp="1"/>
          </p:cNvSpPr>
          <p:nvPr>
            <p:ph type="sldNum" sz="quarter" idx="12"/>
          </p:nvPr>
        </p:nvSpPr>
        <p:spPr bwMode="auto">
          <a:noFill/>
          <a:ln>
            <a:miter lim="800000"/>
            <a:headEnd/>
            <a:tailEnd/>
          </a:ln>
        </p:spPr>
        <p:txBody>
          <a:bodyPr/>
          <a:lstStyle/>
          <a:p>
            <a:fld id="{34A57C1B-CEF0-41A6-A54F-B2D2035C97FD}" type="slidenum">
              <a:rPr lang="en-US" altLang="pl-PL" smtClean="0"/>
              <a:pPr/>
              <a:t>8</a:t>
            </a:fld>
            <a:endParaRPr lang="en-US" altLang="pl-PL" smtClean="0"/>
          </a:p>
        </p:txBody>
      </p:sp>
      <p:pic>
        <p:nvPicPr>
          <p:cNvPr id="22532" name="Obraz 7"/>
          <p:cNvPicPr>
            <a:picLocks noChangeAspect="1"/>
          </p:cNvPicPr>
          <p:nvPr/>
        </p:nvPicPr>
        <p:blipFill>
          <a:blip r:embed="rId3"/>
          <a:srcRect/>
          <a:stretch>
            <a:fillRect/>
          </a:stretch>
        </p:blipFill>
        <p:spPr bwMode="auto">
          <a:xfrm>
            <a:off x="704850" y="876300"/>
            <a:ext cx="7658100" cy="5413375"/>
          </a:xfrm>
          <a:prstGeom prst="rect">
            <a:avLst/>
          </a:prstGeom>
          <a:noFill/>
          <a:ln w="9525">
            <a:noFill/>
            <a:miter lim="800000"/>
            <a:headEnd/>
            <a:tailEnd/>
          </a:ln>
        </p:spPr>
      </p:pic>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zawartości 2"/>
          <p:cNvSpPr>
            <a:spLocks noGrp="1"/>
          </p:cNvSpPr>
          <p:nvPr>
            <p:ph idx="4294967295"/>
          </p:nvPr>
        </p:nvSpPr>
        <p:spPr>
          <a:xfrm>
            <a:off x="800100" y="1270000"/>
            <a:ext cx="7543800" cy="4022725"/>
          </a:xfrm>
        </p:spPr>
        <p:txBody>
          <a:bodyPr/>
          <a:lstStyle/>
          <a:p>
            <a:pPr marL="0" indent="0" algn="ctr" eaLnBrk="1" hangingPunct="1">
              <a:buFont typeface="Calibri" pitchFamily="34" charset="0"/>
              <a:buNone/>
              <a:defRPr/>
            </a:pPr>
            <a:endParaRPr lang="pl-PL" altLang="pl-PL" i="1" dirty="0"/>
          </a:p>
          <a:p>
            <a:pPr marL="0" indent="0" algn="ctr" eaLnBrk="1" hangingPunct="1">
              <a:buFont typeface="Calibri" pitchFamily="34" charset="0"/>
              <a:buNone/>
              <a:defRPr/>
            </a:pPr>
            <a:endParaRPr lang="pl-PL" altLang="pl-PL" i="1" dirty="0"/>
          </a:p>
          <a:p>
            <a:pPr marL="0" indent="0" algn="ctr" eaLnBrk="1" hangingPunct="1">
              <a:buFont typeface="Calibri" pitchFamily="34" charset="0"/>
              <a:buNone/>
              <a:defRPr/>
            </a:pPr>
            <a:endParaRPr lang="pl-PL" altLang="pl-PL" i="1" dirty="0"/>
          </a:p>
          <a:p>
            <a:pPr marL="0" indent="0" algn="ctr" eaLnBrk="1" hangingPunct="1">
              <a:buFont typeface="Calibri" pitchFamily="34" charset="0"/>
              <a:buNone/>
              <a:defRPr/>
            </a:pPr>
            <a:r>
              <a:rPr lang="pl-PL" altLang="pl-PL" sz="2800" i="1" dirty="0"/>
              <a:t>Zjawiska kryzysowe i sposób ich pomiaru</a:t>
            </a:r>
          </a:p>
          <a:p>
            <a:pPr marL="0" indent="0" algn="just" eaLnBrk="1" hangingPunct="1">
              <a:buFont typeface="Calibri" pitchFamily="34" charset="0"/>
              <a:buNone/>
              <a:defRPr/>
            </a:pPr>
            <a:r>
              <a:rPr lang="pl-PL" altLang="pl-PL" i="1" dirty="0">
                <a:latin typeface="+mj-lt"/>
              </a:rPr>
              <a:t> </a:t>
            </a:r>
          </a:p>
          <a:p>
            <a:pPr marL="0" indent="0" algn="just" eaLnBrk="1" hangingPunct="1">
              <a:buFont typeface="Calibri" pitchFamily="34" charset="0"/>
              <a:buNone/>
              <a:defRPr/>
            </a:pPr>
            <a:endParaRPr lang="pl-PL" altLang="pl-PL" i="1" dirty="0">
              <a:latin typeface="+mj-lt"/>
            </a:endParaRPr>
          </a:p>
        </p:txBody>
      </p:sp>
      <p:sp>
        <p:nvSpPr>
          <p:cNvPr id="2" name="Tytuł 1"/>
          <p:cNvSpPr>
            <a:spLocks noGrp="1"/>
          </p:cNvSpPr>
          <p:nvPr>
            <p:ph type="title" idx="4294967295"/>
          </p:nvPr>
        </p:nvSpPr>
        <p:spPr>
          <a:xfrm>
            <a:off x="0" y="0"/>
            <a:ext cx="9144000" cy="923925"/>
          </a:xfrm>
        </p:spPr>
        <p:txBody>
          <a:bodyPr rtlCol="0"/>
          <a:lstStyle/>
          <a:p>
            <a:pPr eaLnBrk="1" fontAlgn="auto" hangingPunct="1">
              <a:spcAft>
                <a:spcPts val="0"/>
              </a:spcAft>
              <a:defRPr/>
            </a:pPr>
            <a:r>
              <a:rPr lang="pl-PL" dirty="0">
                <a:solidFill>
                  <a:schemeClr val="tx1">
                    <a:lumMod val="75000"/>
                    <a:lumOff val="25000"/>
                  </a:schemeClr>
                </a:solidFill>
                <a:ea typeface="+mj-ea"/>
              </a:rPr>
              <a:t>	</a:t>
            </a:r>
            <a:endParaRPr lang="pl-PL" u="sng" dirty="0">
              <a:solidFill>
                <a:schemeClr val="tx1">
                  <a:lumMod val="75000"/>
                  <a:lumOff val="25000"/>
                </a:schemeClr>
              </a:solidFill>
              <a:ea typeface="+mj-ea"/>
            </a:endParaRPr>
          </a:p>
        </p:txBody>
      </p:sp>
      <p:pic>
        <p:nvPicPr>
          <p:cNvPr id="23555" name="Picture 5"/>
          <p:cNvPicPr>
            <a:picLocks noChangeAspect="1" noChangeArrowheads="1"/>
          </p:cNvPicPr>
          <p:nvPr/>
        </p:nvPicPr>
        <p:blipFill>
          <a:blip r:embed="rId2"/>
          <a:srcRect/>
          <a:stretch>
            <a:fillRect/>
          </a:stretch>
        </p:blipFill>
        <p:spPr bwMode="auto">
          <a:xfrm>
            <a:off x="1814513" y="60325"/>
            <a:ext cx="5438775" cy="390525"/>
          </a:xfrm>
          <a:prstGeom prst="rect">
            <a:avLst/>
          </a:prstGeom>
          <a:noFill/>
          <a:ln w="9525">
            <a:noFill/>
            <a:miter lim="800000"/>
            <a:headEnd/>
            <a:tailEnd/>
          </a:ln>
        </p:spPr>
      </p:pic>
      <p:sp>
        <p:nvSpPr>
          <p:cNvPr id="23556" name="Symbol zastępczy numeru slajdu 2"/>
          <p:cNvSpPr>
            <a:spLocks noGrp="1"/>
          </p:cNvSpPr>
          <p:nvPr>
            <p:ph type="sldNum" sz="quarter" idx="12"/>
          </p:nvPr>
        </p:nvSpPr>
        <p:spPr bwMode="auto">
          <a:noFill/>
          <a:ln>
            <a:miter lim="800000"/>
            <a:headEnd/>
            <a:tailEnd/>
          </a:ln>
        </p:spPr>
        <p:txBody>
          <a:bodyPr/>
          <a:lstStyle/>
          <a:p>
            <a:fld id="{FA4E77D5-F2F4-46A3-8892-CAE341ED2FBD}" type="slidenum">
              <a:rPr lang="en-US" altLang="pl-PL" smtClean="0"/>
              <a:pPr/>
              <a:t>9</a:t>
            </a:fld>
            <a:endParaRPr lang="en-US" altLang="pl-PL" smtClean="0"/>
          </a:p>
        </p:txBody>
      </p:sp>
    </p:spTree>
  </p:cSld>
  <p:clrMapOvr>
    <a:masterClrMapping/>
  </p:clrMapOvr>
  <p:transition spd="slow">
    <p:push dir="u"/>
  </p:transition>
</p:sld>
</file>

<file path=ppt/theme/theme1.xml><?xml version="1.0" encoding="utf-8"?>
<a:theme xmlns:a="http://schemas.openxmlformats.org/drawingml/2006/main" name="Retrospekcja">
  <a:themeElements>
    <a:clrScheme name="Retrospekcj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cj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cj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bwMode="auto">
        <a:noFill/>
        <a:ln w="9525">
          <a:noFill/>
          <a:miter lim="800000"/>
          <a:headEnd/>
          <a:tailEnd/>
        </a:ln>
        <a:effectLst/>
      </a:spPr>
      <a:bodyPr vert="horz" wrap="square" lIns="91440" tIns="45720" rIns="91440" bIns="45720" numCol="1" anchor="ctr" anchorCtr="0" compatLnSpc="1">
        <a:prstTxWarp prst="textNoShape">
          <a:avLst/>
        </a:prstTxWarp>
        <a:noAutofit/>
      </a:bodyPr>
      <a:lstStyle>
        <a:defPPr marL="457200" marR="0" indent="-457200" algn="l" defTabSz="457200" rtl="0" eaLnBrk="0" fontAlgn="base" latinLnBrk="0" hangingPunct="0">
          <a:lnSpc>
            <a:spcPct val="150000"/>
          </a:lnSpc>
          <a:spcBef>
            <a:spcPct val="0"/>
          </a:spcBef>
          <a:spcAft>
            <a:spcPct val="0"/>
          </a:spcAft>
          <a:buClrTx/>
          <a:buSzTx/>
          <a:buFont typeface="+mj-lt"/>
          <a:buAutoNum type="arabicPeriod"/>
          <a:tabLst/>
          <a:defRPr kumimoji="0" sz="2000" b="0" i="0" u="none" strike="noStrike" cap="none" normalizeH="0" baseline="0" dirty="0" smtClean="0">
            <a:ln>
              <a:noFill/>
            </a:ln>
            <a:solidFill>
              <a:schemeClr val="tx1"/>
            </a:solidFill>
            <a:effectLst/>
            <a:latin typeface="+mj-lt"/>
            <a:cs typeface="Arial" pitchFamily="34" charset="0"/>
          </a:defRPr>
        </a:defPPr>
      </a:lstStyle>
    </a:spDef>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4135</TotalTime>
  <Words>2573</Words>
  <Application>Microsoft Office PowerPoint</Application>
  <PresentationFormat>On-screen Show (4:3)</PresentationFormat>
  <Paragraphs>350</Paragraphs>
  <Slides>35</Slides>
  <Notes>0</Notes>
  <HiddenSlides>0</HiddenSlides>
  <MMClips>0</MMClips>
  <ScaleCrop>false</ScaleCrop>
  <HeadingPairs>
    <vt:vector size="6" baseType="variant">
      <vt:variant>
        <vt:lpstr>Używane czcionki</vt:lpstr>
      </vt:variant>
      <vt:variant>
        <vt:i4>5</vt:i4>
      </vt:variant>
      <vt:variant>
        <vt:lpstr>Szablon projektu</vt:lpstr>
      </vt:variant>
      <vt:variant>
        <vt:i4>7</vt:i4>
      </vt:variant>
      <vt:variant>
        <vt:lpstr>Tytuły slajdów</vt:lpstr>
      </vt:variant>
      <vt:variant>
        <vt:i4>35</vt:i4>
      </vt:variant>
    </vt:vector>
  </HeadingPairs>
  <TitlesOfParts>
    <vt:vector size="47" baseType="lpstr">
      <vt:lpstr>Calibri</vt:lpstr>
      <vt:lpstr>MS PGothic</vt:lpstr>
      <vt:lpstr>Arial</vt:lpstr>
      <vt:lpstr>Calibri Light</vt:lpstr>
      <vt:lpstr>Wingdings</vt:lpstr>
      <vt:lpstr>Retrospekcja</vt:lpstr>
      <vt:lpstr>Retrospekcja</vt:lpstr>
      <vt:lpstr>Retrospekcja</vt:lpstr>
      <vt:lpstr>Retrospekcja</vt:lpstr>
      <vt:lpstr>Retrospekcja</vt:lpstr>
      <vt:lpstr>Retrospekcja</vt:lpstr>
      <vt:lpstr>Retrospekcja</vt:lpstr>
      <vt:lpstr>Program Rewitalizacji    dla Gminy Łomianki  </vt:lpstr>
      <vt:lpstr> Plan spotkania</vt:lpstr>
      <vt:lpstr> Czym jest rewitalizacja?</vt:lpstr>
      <vt:lpstr> Czym jest rewitalizacja?</vt:lpstr>
      <vt:lpstr> Podstawowe pojęcia</vt:lpstr>
      <vt:lpstr> </vt:lpstr>
      <vt:lpstr> Diagnoza – podstawą procesu rewitalizacji</vt:lpstr>
      <vt:lpstr> Diagnoza – podstawą procesu rewitalizacji</vt:lpstr>
      <vt:lpstr> </vt:lpstr>
      <vt:lpstr>  Zjawiska kryzysowe i sposób ich pomiaru</vt:lpstr>
      <vt:lpstr> Zjawiska kryzysowe i sposób ich pomiaru</vt:lpstr>
      <vt:lpstr> Zjawiska kryzysowe i sposób ich pomiaru</vt:lpstr>
      <vt:lpstr> </vt:lpstr>
      <vt:lpstr> Zestawienie części wskaźników/danych zebranych dla Gminy Łomianki</vt:lpstr>
      <vt:lpstr> </vt:lpstr>
      <vt:lpstr> </vt:lpstr>
      <vt:lpstr>   Dobre praktyki w rewitalizacji</vt:lpstr>
      <vt:lpstr>Slajd 18</vt:lpstr>
      <vt:lpstr>Slajd 19</vt:lpstr>
      <vt:lpstr>Slajd 20</vt:lpstr>
      <vt:lpstr> </vt:lpstr>
      <vt:lpstr> Przykładowe zakresy konkursów RPO woj. mazowieckiego</vt:lpstr>
      <vt:lpstr> Przykładowe zakresy konkursów RPO woj. mazowieckiego</vt:lpstr>
      <vt:lpstr> Przykładowe zakresy konkursów RPO woj. mazowieckiego</vt:lpstr>
      <vt:lpstr> Przykładowe zakresy konkursów RPO woj. mazowieckiego</vt:lpstr>
      <vt:lpstr> Przykładowe zakresy konkursów RPO woj. mazowieckiego</vt:lpstr>
      <vt:lpstr> Przykładowe zakresy konkursów RPO woj. mazowieckiego</vt:lpstr>
      <vt:lpstr> Przykładowe zakresy konkursów RPO woj. mazowieckiego</vt:lpstr>
      <vt:lpstr> Przykładowe zakresy konkursów RPO woj. mazowieckiego</vt:lpstr>
      <vt:lpstr> Przykładowe zakresy konkursów RPO woj. mazowieckiego</vt:lpstr>
      <vt:lpstr> Przykładowe zakresy konkursów RPO woj. mazowieckiego</vt:lpstr>
      <vt:lpstr> Przykładowe zakresy konkursów RPO woj. mazowieckiego</vt:lpstr>
      <vt:lpstr> Przykładowe zakresy konkursów RPO woj. mazowieckiego</vt:lpstr>
      <vt:lpstr> </vt:lpstr>
      <vt:lpstr>              Dziękuję za uwagę  Marcin Jaczewski                                             pracownia@pracownia3e.pl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Strategia Zrównoważonego Rozwoju Gminy Ryczywół aktualizacja na lata 2014-202</dc:title>
  <dc:creator>Aneta Wiącek</dc:creator>
  <cp:lastModifiedBy>karolina-korwin-szymanowska</cp:lastModifiedBy>
  <cp:revision>189</cp:revision>
  <cp:lastPrinted>2017-04-12T12:07:11Z</cp:lastPrinted>
  <dcterms:created xsi:type="dcterms:W3CDTF">2014-08-17T21:11:34Z</dcterms:created>
  <dcterms:modified xsi:type="dcterms:W3CDTF">2017-04-21T07:55:08Z</dcterms:modified>
</cp:coreProperties>
</file>